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</p:sldIdLst>
  <p:sldSz cy="9144000" cx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514350" y="2840567"/>
            <a:ext cx="5829299" cy="1960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buClr>
                <a:srgbClr val="888888"/>
              </a:buClr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buClr>
                <a:srgbClr val="888888"/>
              </a:buClr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42900" y="366184"/>
            <a:ext cx="6172199" cy="15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411691" y="2064809"/>
            <a:ext cx="6034616" cy="6172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-892968" y="5110956"/>
            <a:ext cx="10401299" cy="11572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-3264693" y="4010819"/>
            <a:ext cx="10401299" cy="33575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42900" y="366184"/>
            <a:ext cx="6172199" cy="15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42900" y="2133600"/>
            <a:ext cx="6172199" cy="60346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541735" y="5875867"/>
            <a:ext cx="5829299" cy="1816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541735" y="3875617"/>
            <a:ext cx="5829299" cy="200024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36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42900" y="366184"/>
            <a:ext cx="6172199" cy="15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257175" y="2844800"/>
            <a:ext cx="2257425" cy="80454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2628900" y="2844800"/>
            <a:ext cx="2257425" cy="80454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342900" y="366184"/>
            <a:ext cx="6172199" cy="15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342900" y="2046816"/>
            <a:ext cx="3030140" cy="85301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342900" y="2899833"/>
            <a:ext cx="3030140" cy="526838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3483769" y="2046816"/>
            <a:ext cx="3031331" cy="85301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3483769" y="2899833"/>
            <a:ext cx="3031331" cy="526838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342900" y="366184"/>
            <a:ext cx="6172199" cy="15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342900" y="364066"/>
            <a:ext cx="2256235" cy="1549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2681286" y="364066"/>
            <a:ext cx="3833812" cy="78041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342900" y="1913466"/>
            <a:ext cx="2256235" cy="62547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344216" y="6400800"/>
            <a:ext cx="4114800" cy="755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1344216" y="817033"/>
            <a:ext cx="4114800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1344216" y="7156450"/>
            <a:ext cx="4114800" cy="10731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42900" y="366184"/>
            <a:ext cx="6172199" cy="15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42900" y="2133600"/>
            <a:ext cx="6172199" cy="60346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Relationship Id="rId4" Type="http://schemas.openxmlformats.org/officeDocument/2006/relationships/image" Target="../media/image01.jpg"/><Relationship Id="rId5" Type="http://schemas.openxmlformats.org/officeDocument/2006/relationships/image" Target="../media/image02.jpg"/><Relationship Id="rId6" Type="http://schemas.openxmlformats.org/officeDocument/2006/relationships/image" Target="../media/image0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4.jpg"/><Relationship Id="rId4" Type="http://schemas.openxmlformats.org/officeDocument/2006/relationships/image" Target="../media/image0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ctrTitle"/>
          </p:nvPr>
        </p:nvSpPr>
        <p:spPr>
          <a:xfrm>
            <a:off x="38100" y="0"/>
            <a:ext cx="3352799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en-US" sz="32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Ergonomics Tips</a:t>
            </a:r>
          </a:p>
        </p:txBody>
      </p:sp>
      <p:sp>
        <p:nvSpPr>
          <p:cNvPr id="85" name="Shape 85"/>
          <p:cNvSpPr txBox="1"/>
          <p:nvPr>
            <p:ph idx="1" type="subTitle"/>
          </p:nvPr>
        </p:nvSpPr>
        <p:spPr>
          <a:xfrm>
            <a:off x="283125" y="533400"/>
            <a:ext cx="2909455" cy="3352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Top of monitor at eye level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“Float” when typing/mousing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Sit back, use whole chair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awkward postures </a:t>
            </a:r>
            <a:r>
              <a:rPr b="0" i="1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(cradling phone, twisting, leaning)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20-20-20! Every </a:t>
            </a:r>
            <a:r>
              <a:rPr b="1" i="0" lang="en-US" sz="16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minutes take </a:t>
            </a:r>
            <a:r>
              <a:rPr b="1" i="0" lang="en-US" sz="16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sec to look </a:t>
            </a:r>
            <a:r>
              <a:rPr b="1" i="0" lang="en-US" sz="16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ft away OR take a </a:t>
            </a:r>
            <a:r>
              <a:rPr b="1" i="0" lang="en-US" sz="16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sec break. 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Avoid overreaching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buClr>
                <a:srgbClr val="888888"/>
              </a:buClr>
              <a:buSzPct val="1000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0" y="0"/>
            <a:ext cx="3429000" cy="4572000"/>
          </a:xfrm>
          <a:prstGeom prst="rect">
            <a:avLst/>
          </a:prstGeom>
          <a:noFill/>
          <a:ln cap="flat" cmpd="sng" w="25400">
            <a:solidFill>
              <a:srgbClr val="F2F2F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computers101hart.wikispaces.com/file/view/ergonomics3.jpg/157878781/ergonomics3.jpg" id="87" name="Shape 87"/>
          <p:cNvPicPr preferRelativeResize="0"/>
          <p:nvPr/>
        </p:nvPicPr>
        <p:blipFill rotWithShape="1">
          <a:blip r:embed="rId3">
            <a:alphaModFix/>
          </a:blip>
          <a:srcRect b="61672" l="41815" r="2423" t="4157"/>
          <a:stretch/>
        </p:blipFill>
        <p:spPr>
          <a:xfrm>
            <a:off x="1912433" y="1066800"/>
            <a:ext cx="830765" cy="4363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4.bp.blogspot.com/_ed5gdknG36c/S8NQFEUWowI/AAAAAAAAAEg/HyXwJZCa5LY/s1600/KeyboardErgonomics.jpg" id="88" name="Shape 88"/>
          <p:cNvPicPr preferRelativeResize="0"/>
          <p:nvPr/>
        </p:nvPicPr>
        <p:blipFill rotWithShape="1">
          <a:blip r:embed="rId4">
            <a:alphaModFix/>
          </a:blip>
          <a:srcRect b="9422" l="6327" r="48253" t="65590"/>
          <a:stretch/>
        </p:blipFill>
        <p:spPr>
          <a:xfrm>
            <a:off x="789035" y="1081548"/>
            <a:ext cx="887363" cy="4186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vanderbilthealth.com/includes/healthtopics/getimage.php?imageid=6323" id="89" name="Shape 8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85283" y="3277266"/>
            <a:ext cx="1251961" cy="884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18685" y="3979921"/>
            <a:ext cx="910796" cy="470359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1232717" y="4161778"/>
            <a:ext cx="2043882" cy="614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Kurt Walling, Loss Prevention Manager kwalling@stsig.org/www.stsig.com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 txBox="1"/>
          <p:nvPr/>
        </p:nvSpPr>
        <p:spPr>
          <a:xfrm>
            <a:off x="38100" y="4596346"/>
            <a:ext cx="3352799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-US" sz="3509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Ergonomics Tips</a:t>
            </a:r>
          </a:p>
        </p:txBody>
      </p:sp>
      <p:sp>
        <p:nvSpPr>
          <p:cNvPr id="93" name="Shape 93"/>
          <p:cNvSpPr txBox="1"/>
          <p:nvPr/>
        </p:nvSpPr>
        <p:spPr>
          <a:xfrm>
            <a:off x="283125" y="5129746"/>
            <a:ext cx="2909455" cy="3352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Top of monitor at eye level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“Float” when typing/mousing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Sit back, use whole chair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awkward postures </a:t>
            </a:r>
            <a:r>
              <a:rPr b="0" i="1" lang="en-US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(cradling phone, twisting, leaning)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20-20-20! Every </a:t>
            </a:r>
            <a:r>
              <a:rPr b="1" lang="en-US" sz="16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minutes take </a:t>
            </a:r>
            <a:r>
              <a:rPr b="1" lang="en-US" sz="16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sec to look </a:t>
            </a:r>
            <a:r>
              <a:rPr b="1" lang="en-US" sz="16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ft away OR take a </a:t>
            </a:r>
            <a:r>
              <a:rPr b="1" lang="en-US" sz="16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sec break. 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Avoid overreaching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4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0" y="4596346"/>
            <a:ext cx="3429000" cy="4572000"/>
          </a:xfrm>
          <a:prstGeom prst="rect">
            <a:avLst/>
          </a:prstGeom>
          <a:noFill/>
          <a:ln cap="flat" cmpd="sng" w="25400">
            <a:solidFill>
              <a:srgbClr val="F2F2F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computers101hart.wikispaces.com/file/view/ergonomics3.jpg/157878781/ergonomics3.jpg" id="95" name="Shape 95"/>
          <p:cNvPicPr preferRelativeResize="0"/>
          <p:nvPr/>
        </p:nvPicPr>
        <p:blipFill rotWithShape="1">
          <a:blip r:embed="rId3">
            <a:alphaModFix/>
          </a:blip>
          <a:srcRect b="61672" l="41815" r="2423" t="4157"/>
          <a:stretch/>
        </p:blipFill>
        <p:spPr>
          <a:xfrm>
            <a:off x="1912433" y="5663146"/>
            <a:ext cx="830765" cy="4363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4.bp.blogspot.com/_ed5gdknG36c/S8NQFEUWowI/AAAAAAAAAEg/HyXwJZCa5LY/s1600/KeyboardErgonomics.jpg" id="96" name="Shape 96"/>
          <p:cNvPicPr preferRelativeResize="0"/>
          <p:nvPr/>
        </p:nvPicPr>
        <p:blipFill rotWithShape="1">
          <a:blip r:embed="rId4">
            <a:alphaModFix/>
          </a:blip>
          <a:srcRect b="9422" l="6327" r="48253" t="65590"/>
          <a:stretch/>
        </p:blipFill>
        <p:spPr>
          <a:xfrm>
            <a:off x="789035" y="5677894"/>
            <a:ext cx="887363" cy="4186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vanderbilthealth.com/includes/healthtopics/getimage.php?imageid=6323" id="97" name="Shape 9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85283" y="7873613"/>
            <a:ext cx="1251961" cy="884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18685" y="8576267"/>
            <a:ext cx="910796" cy="470359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1232717" y="8758125"/>
            <a:ext cx="2043882" cy="614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Kurt Walling, Loss Prevention Manager kwalling@stsig.org/www.stsig.com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100"/>
          <p:cNvSpPr txBox="1"/>
          <p:nvPr/>
        </p:nvSpPr>
        <p:spPr>
          <a:xfrm>
            <a:off x="3467100" y="0"/>
            <a:ext cx="3352799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-US" sz="3509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Ergonomics Tips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3712125" y="533400"/>
            <a:ext cx="2909455" cy="3352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Top of monitor at eye level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“Float” when typing/mousing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Sit back, use whole chair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awkward postures </a:t>
            </a:r>
            <a:r>
              <a:rPr b="0" i="1" lang="en-US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(cradling phone, twisting, leaning)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20-20-20! Every </a:t>
            </a:r>
            <a:r>
              <a:rPr b="1" lang="en-US" sz="16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minutes take </a:t>
            </a:r>
            <a:r>
              <a:rPr b="1" lang="en-US" sz="16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sec to look </a:t>
            </a:r>
            <a:r>
              <a:rPr b="1" lang="en-US" sz="16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ft away OR take a </a:t>
            </a:r>
            <a:r>
              <a:rPr b="1" lang="en-US" sz="16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sec break. 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Avoid overreaching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4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3429000" y="0"/>
            <a:ext cx="3429000" cy="4572000"/>
          </a:xfrm>
          <a:prstGeom prst="rect">
            <a:avLst/>
          </a:prstGeom>
          <a:noFill/>
          <a:ln cap="flat" cmpd="sng" w="25400">
            <a:solidFill>
              <a:srgbClr val="F2F2F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computers101hart.wikispaces.com/file/view/ergonomics3.jpg/157878781/ergonomics3.jpg" id="103" name="Shape 103"/>
          <p:cNvPicPr preferRelativeResize="0"/>
          <p:nvPr/>
        </p:nvPicPr>
        <p:blipFill rotWithShape="1">
          <a:blip r:embed="rId3">
            <a:alphaModFix/>
          </a:blip>
          <a:srcRect b="61672" l="41815" r="2423" t="4157"/>
          <a:stretch/>
        </p:blipFill>
        <p:spPr>
          <a:xfrm>
            <a:off x="5341433" y="1066800"/>
            <a:ext cx="830765" cy="4363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4.bp.blogspot.com/_ed5gdknG36c/S8NQFEUWowI/AAAAAAAAAEg/HyXwJZCa5LY/s1600/KeyboardErgonomics.jpg" id="104" name="Shape 104"/>
          <p:cNvPicPr preferRelativeResize="0"/>
          <p:nvPr/>
        </p:nvPicPr>
        <p:blipFill rotWithShape="1">
          <a:blip r:embed="rId4">
            <a:alphaModFix/>
          </a:blip>
          <a:srcRect b="9422" l="6327" r="48253" t="65590"/>
          <a:stretch/>
        </p:blipFill>
        <p:spPr>
          <a:xfrm>
            <a:off x="4218035" y="1081548"/>
            <a:ext cx="887363" cy="4186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vanderbilthealth.com/includes/healthtopics/getimage.php?imageid=6323" id="105" name="Shape 10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14283" y="3277266"/>
            <a:ext cx="1251961" cy="884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47685" y="3979921"/>
            <a:ext cx="910796" cy="470359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/>
        </p:nvSpPr>
        <p:spPr>
          <a:xfrm>
            <a:off x="4661717" y="4161778"/>
            <a:ext cx="2043882" cy="614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Kurt Walling, Loss Prevention Manager kwalling@stsig.org/www.stsig.com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08"/>
          <p:cNvSpPr txBox="1"/>
          <p:nvPr/>
        </p:nvSpPr>
        <p:spPr>
          <a:xfrm>
            <a:off x="3467100" y="4596346"/>
            <a:ext cx="3352799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-US" sz="3509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Ergonomics Tips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3712125" y="5129746"/>
            <a:ext cx="2909455" cy="3352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Top of monitor at eye level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“Float” when typing/mousing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Sit back, use whole chair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awkward postures </a:t>
            </a:r>
            <a:r>
              <a:rPr b="0" i="1" lang="en-US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(cradling phone, twisting, leaning)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20-20-20! Every </a:t>
            </a:r>
            <a:r>
              <a:rPr b="1" lang="en-US" sz="16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minutes take </a:t>
            </a:r>
            <a:r>
              <a:rPr b="1" lang="en-US" sz="16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sec to look </a:t>
            </a:r>
            <a:r>
              <a:rPr b="1" lang="en-US" sz="16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ft away OR take a </a:t>
            </a:r>
            <a:r>
              <a:rPr b="1" lang="en-US" sz="16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sec break. 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Avoid overreaching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4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3429000" y="4596346"/>
            <a:ext cx="3429000" cy="4572000"/>
          </a:xfrm>
          <a:prstGeom prst="rect">
            <a:avLst/>
          </a:prstGeom>
          <a:noFill/>
          <a:ln cap="flat" cmpd="sng" w="25400">
            <a:solidFill>
              <a:srgbClr val="F2F2F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computers101hart.wikispaces.com/file/view/ergonomics3.jpg/157878781/ergonomics3.jpg" id="111" name="Shape 111"/>
          <p:cNvPicPr preferRelativeResize="0"/>
          <p:nvPr/>
        </p:nvPicPr>
        <p:blipFill rotWithShape="1">
          <a:blip r:embed="rId3">
            <a:alphaModFix/>
          </a:blip>
          <a:srcRect b="61672" l="41815" r="2423" t="4157"/>
          <a:stretch/>
        </p:blipFill>
        <p:spPr>
          <a:xfrm>
            <a:off x="5341433" y="5663146"/>
            <a:ext cx="830765" cy="4363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4.bp.blogspot.com/_ed5gdknG36c/S8NQFEUWowI/AAAAAAAAAEg/HyXwJZCa5LY/s1600/KeyboardErgonomics.jpg" id="112" name="Shape 112"/>
          <p:cNvPicPr preferRelativeResize="0"/>
          <p:nvPr/>
        </p:nvPicPr>
        <p:blipFill rotWithShape="1">
          <a:blip r:embed="rId4">
            <a:alphaModFix/>
          </a:blip>
          <a:srcRect b="9422" l="6327" r="48253" t="65590"/>
          <a:stretch/>
        </p:blipFill>
        <p:spPr>
          <a:xfrm>
            <a:off x="4218035" y="5677894"/>
            <a:ext cx="887363" cy="4186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vanderbilthealth.com/includes/healthtopics/getimage.php?imageid=6323" id="113" name="Shape 1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14283" y="7873613"/>
            <a:ext cx="1251961" cy="884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47685" y="8576267"/>
            <a:ext cx="910796" cy="470359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 txBox="1"/>
          <p:nvPr/>
        </p:nvSpPr>
        <p:spPr>
          <a:xfrm>
            <a:off x="4661717" y="8758125"/>
            <a:ext cx="2043882" cy="614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Kurt Walling, Loss Prevention Manager kwalling@stsig.org/www.stsig.com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ctrTitle"/>
          </p:nvPr>
        </p:nvSpPr>
        <p:spPr>
          <a:xfrm>
            <a:off x="38100" y="0"/>
            <a:ext cx="3352799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en-US" sz="32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Ergonomics Tips</a:t>
            </a:r>
          </a:p>
        </p:txBody>
      </p:sp>
      <p:sp>
        <p:nvSpPr>
          <p:cNvPr id="121" name="Shape 121"/>
          <p:cNvSpPr txBox="1"/>
          <p:nvPr>
            <p:ph idx="1" type="subTitle"/>
          </p:nvPr>
        </p:nvSpPr>
        <p:spPr>
          <a:xfrm>
            <a:off x="283125" y="533400"/>
            <a:ext cx="2909455" cy="3352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Maintain proper body position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buClr>
                <a:srgbClr val="888888"/>
              </a:buClr>
              <a:buSzPct val="1000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0" y="0"/>
            <a:ext cx="3429000" cy="4572000"/>
          </a:xfrm>
          <a:prstGeom prst="rect">
            <a:avLst/>
          </a:prstGeom>
          <a:noFill/>
          <a:ln cap="flat" cmpd="sng" w="25400">
            <a:solidFill>
              <a:srgbClr val="F2F2F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1232717" y="4161778"/>
            <a:ext cx="2043882" cy="614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Kurt Walling, Loss Prevention Manager kwalling@stsig.org/www.stsig.com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124"/>
          <p:cNvSpPr txBox="1"/>
          <p:nvPr/>
        </p:nvSpPr>
        <p:spPr>
          <a:xfrm>
            <a:off x="38100" y="4596346"/>
            <a:ext cx="3352799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-US" sz="3509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Ergonomics Tips</a:t>
            </a:r>
          </a:p>
        </p:txBody>
      </p:sp>
      <p:sp>
        <p:nvSpPr>
          <p:cNvPr id="125" name="Shape 125"/>
          <p:cNvSpPr/>
          <p:nvPr/>
        </p:nvSpPr>
        <p:spPr>
          <a:xfrm>
            <a:off x="0" y="4596346"/>
            <a:ext cx="3429000" cy="4572000"/>
          </a:xfrm>
          <a:prstGeom prst="rect">
            <a:avLst/>
          </a:prstGeom>
          <a:noFill/>
          <a:ln cap="flat" cmpd="sng" w="25400">
            <a:solidFill>
              <a:srgbClr val="F2F2F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3467100" y="0"/>
            <a:ext cx="3352799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-US" sz="3509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Ergonomics Tips</a:t>
            </a:r>
          </a:p>
        </p:txBody>
      </p:sp>
      <p:sp>
        <p:nvSpPr>
          <p:cNvPr id="127" name="Shape 127"/>
          <p:cNvSpPr/>
          <p:nvPr/>
        </p:nvSpPr>
        <p:spPr>
          <a:xfrm>
            <a:off x="3429000" y="0"/>
            <a:ext cx="3429000" cy="4572000"/>
          </a:xfrm>
          <a:prstGeom prst="rect">
            <a:avLst/>
          </a:prstGeom>
          <a:noFill/>
          <a:ln cap="flat" cmpd="sng" w="25400">
            <a:solidFill>
              <a:srgbClr val="F2F2F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Shape 128"/>
          <p:cNvSpPr txBox="1"/>
          <p:nvPr/>
        </p:nvSpPr>
        <p:spPr>
          <a:xfrm>
            <a:off x="4661717" y="4161778"/>
            <a:ext cx="2043882" cy="614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Kurt Walling, Loss Prevention Manager kwalling@stsig.org/www.stsig.com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Shape 129"/>
          <p:cNvSpPr txBox="1"/>
          <p:nvPr/>
        </p:nvSpPr>
        <p:spPr>
          <a:xfrm>
            <a:off x="3467100" y="4596346"/>
            <a:ext cx="3352799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-US" sz="3509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Ergonomics Tips</a:t>
            </a:r>
          </a:p>
        </p:txBody>
      </p:sp>
      <p:sp>
        <p:nvSpPr>
          <p:cNvPr id="130" name="Shape 130"/>
          <p:cNvSpPr/>
          <p:nvPr/>
        </p:nvSpPr>
        <p:spPr>
          <a:xfrm>
            <a:off x="3429000" y="4596346"/>
            <a:ext cx="3429000" cy="4572000"/>
          </a:xfrm>
          <a:prstGeom prst="rect">
            <a:avLst/>
          </a:prstGeom>
          <a:noFill/>
          <a:ln cap="flat" cmpd="sng" w="25400">
            <a:solidFill>
              <a:srgbClr val="F2F2F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www.onwardpt.com/blog/wp-content/uploads/2012/09/DeskErgonomics1.jpg" id="131" name="Shape 131"/>
          <p:cNvPicPr preferRelativeResize="0"/>
          <p:nvPr/>
        </p:nvPicPr>
        <p:blipFill rotWithShape="1">
          <a:blip r:embed="rId3">
            <a:alphaModFix/>
          </a:blip>
          <a:srcRect b="44204" l="0" r="36653" t="44874"/>
          <a:stretch/>
        </p:blipFill>
        <p:spPr>
          <a:xfrm>
            <a:off x="53696" y="2365775"/>
            <a:ext cx="3138882" cy="6052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onwardpt.com/blog/wp-content/uploads/2012/09/DeskErgonomics1.jpg" id="132" name="Shape 132"/>
          <p:cNvPicPr preferRelativeResize="0"/>
          <p:nvPr/>
        </p:nvPicPr>
        <p:blipFill rotWithShape="1">
          <a:blip r:embed="rId3">
            <a:alphaModFix/>
          </a:blip>
          <a:srcRect b="68343" l="0" r="4889" t="19575"/>
          <a:stretch/>
        </p:blipFill>
        <p:spPr>
          <a:xfrm>
            <a:off x="76200" y="1447800"/>
            <a:ext cx="3116379" cy="4170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onwardpt.com/blog/wp-content/uploads/2012/09/DeskErgonomics1.jpg" id="133" name="Shape 1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8687" y="989286"/>
            <a:ext cx="3062182" cy="322581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/>
          <p:nvPr/>
        </p:nvSpPr>
        <p:spPr>
          <a:xfrm>
            <a:off x="1138100" y="1066800"/>
            <a:ext cx="1833698" cy="229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Eyes level with top of screen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1295400" y="1890734"/>
            <a:ext cx="973449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Wrists straight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34832" y="2365775"/>
            <a:ext cx="668649" cy="6814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88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Hips level with or higher than knees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914400" y="3795735"/>
            <a:ext cx="2262567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Feet flat on floor or footrest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1949298" y="2774166"/>
            <a:ext cx="600895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24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inch space</a:t>
            </a:r>
          </a:p>
        </p:txBody>
      </p:sp>
      <p:sp>
        <p:nvSpPr>
          <p:cNvPr id="139" name="Shape 139"/>
          <p:cNvSpPr/>
          <p:nvPr/>
        </p:nvSpPr>
        <p:spPr>
          <a:xfrm>
            <a:off x="1530195" y="2896352"/>
            <a:ext cx="120177" cy="150892"/>
          </a:xfrm>
          <a:prstGeom prst="bracketPair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0" name="Shape 140"/>
          <p:cNvCxnSpPr>
            <a:endCxn id="139" idx="3"/>
          </p:cNvCxnSpPr>
          <p:nvPr/>
        </p:nvCxnSpPr>
        <p:spPr>
          <a:xfrm flipH="1">
            <a:off x="1650373" y="2970899"/>
            <a:ext cx="298800" cy="9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lg" w="lg" type="stealth"/>
          </a:ln>
        </p:spPr>
      </p:cxnSp>
      <p:sp>
        <p:nvSpPr>
          <p:cNvPr id="141" name="Shape 141"/>
          <p:cNvSpPr txBox="1"/>
          <p:nvPr/>
        </p:nvSpPr>
        <p:spPr>
          <a:xfrm>
            <a:off x="8705" y="1509734"/>
            <a:ext cx="600895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 straight</a:t>
            </a:r>
          </a:p>
        </p:txBody>
      </p:sp>
      <p:sp>
        <p:nvSpPr>
          <p:cNvPr id="142" name="Shape 142"/>
          <p:cNvSpPr txBox="1"/>
          <p:nvPr/>
        </p:nvSpPr>
        <p:spPr>
          <a:xfrm>
            <a:off x="3784055" y="533400"/>
            <a:ext cx="2909455" cy="3352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Maintain proper body position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www.onwardpt.com/blog/wp-content/uploads/2012/09/DeskErgonomics1.jpg" id="143" name="Shape 143"/>
          <p:cNvPicPr preferRelativeResize="0"/>
          <p:nvPr/>
        </p:nvPicPr>
        <p:blipFill rotWithShape="1">
          <a:blip r:embed="rId3">
            <a:alphaModFix/>
          </a:blip>
          <a:srcRect b="44204" l="0" r="36653" t="44874"/>
          <a:stretch/>
        </p:blipFill>
        <p:spPr>
          <a:xfrm>
            <a:off x="3554626" y="2365775"/>
            <a:ext cx="3138882" cy="6052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onwardpt.com/blog/wp-content/uploads/2012/09/DeskErgonomics1.jpg" id="144" name="Shape 144"/>
          <p:cNvPicPr preferRelativeResize="0"/>
          <p:nvPr/>
        </p:nvPicPr>
        <p:blipFill rotWithShape="1">
          <a:blip r:embed="rId3">
            <a:alphaModFix/>
          </a:blip>
          <a:srcRect b="68343" l="0" r="4889" t="19575"/>
          <a:stretch/>
        </p:blipFill>
        <p:spPr>
          <a:xfrm>
            <a:off x="3577130" y="1447800"/>
            <a:ext cx="3116379" cy="4170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onwardpt.com/blog/wp-content/uploads/2012/09/DeskErgonomics1.jpg" id="145" name="Shape 1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9617" y="989286"/>
            <a:ext cx="3062182" cy="322581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Shape 146"/>
          <p:cNvSpPr txBox="1"/>
          <p:nvPr/>
        </p:nvSpPr>
        <p:spPr>
          <a:xfrm>
            <a:off x="4639030" y="1066800"/>
            <a:ext cx="1833698" cy="229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Eyes level with top of screen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4796330" y="1890734"/>
            <a:ext cx="973449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Wrists straight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3535762" y="2365775"/>
            <a:ext cx="668649" cy="6814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88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Hips level with or higher than knees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4415330" y="3795735"/>
            <a:ext cx="2262567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Feet flat on floor or footrest</a:t>
            </a:r>
          </a:p>
        </p:txBody>
      </p:sp>
      <p:sp>
        <p:nvSpPr>
          <p:cNvPr id="150" name="Shape 150"/>
          <p:cNvSpPr txBox="1"/>
          <p:nvPr/>
        </p:nvSpPr>
        <p:spPr>
          <a:xfrm>
            <a:off x="5450228" y="2774166"/>
            <a:ext cx="600895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24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inch space</a:t>
            </a:r>
          </a:p>
        </p:txBody>
      </p:sp>
      <p:sp>
        <p:nvSpPr>
          <p:cNvPr id="151" name="Shape 151"/>
          <p:cNvSpPr/>
          <p:nvPr/>
        </p:nvSpPr>
        <p:spPr>
          <a:xfrm>
            <a:off x="5031126" y="2896352"/>
            <a:ext cx="120177" cy="150892"/>
          </a:xfrm>
          <a:prstGeom prst="bracketPair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2" name="Shape 152"/>
          <p:cNvCxnSpPr>
            <a:endCxn id="151" idx="3"/>
          </p:cNvCxnSpPr>
          <p:nvPr/>
        </p:nvCxnSpPr>
        <p:spPr>
          <a:xfrm flipH="1">
            <a:off x="5151304" y="2970899"/>
            <a:ext cx="298800" cy="9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lg" w="lg" type="stealth"/>
          </a:ln>
        </p:spPr>
      </p:cxnSp>
      <p:sp>
        <p:nvSpPr>
          <p:cNvPr id="153" name="Shape 153"/>
          <p:cNvSpPr txBox="1"/>
          <p:nvPr/>
        </p:nvSpPr>
        <p:spPr>
          <a:xfrm>
            <a:off x="3509635" y="1509734"/>
            <a:ext cx="600895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 straight</a:t>
            </a:r>
          </a:p>
        </p:txBody>
      </p:sp>
      <p:pic>
        <p:nvPicPr>
          <p:cNvPr id="154" name="Shape 1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8685" y="3979921"/>
            <a:ext cx="910796" cy="470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Shape 1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47685" y="3979921"/>
            <a:ext cx="910796" cy="470359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/>
          <p:nvPr/>
        </p:nvSpPr>
        <p:spPr>
          <a:xfrm>
            <a:off x="274419" y="5150919"/>
            <a:ext cx="2909455" cy="3352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Maintain proper body position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www.onwardpt.com/blog/wp-content/uploads/2012/09/DeskErgonomics1.jpg" id="157" name="Shape 157"/>
          <p:cNvPicPr preferRelativeResize="0"/>
          <p:nvPr/>
        </p:nvPicPr>
        <p:blipFill rotWithShape="1">
          <a:blip r:embed="rId3">
            <a:alphaModFix/>
          </a:blip>
          <a:srcRect b="44204" l="0" r="36653" t="44874"/>
          <a:stretch/>
        </p:blipFill>
        <p:spPr>
          <a:xfrm>
            <a:off x="44992" y="6983295"/>
            <a:ext cx="3138882" cy="6052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onwardpt.com/blog/wp-content/uploads/2012/09/DeskErgonomics1.jpg" id="158" name="Shape 158"/>
          <p:cNvPicPr preferRelativeResize="0"/>
          <p:nvPr/>
        </p:nvPicPr>
        <p:blipFill rotWithShape="1">
          <a:blip r:embed="rId3">
            <a:alphaModFix/>
          </a:blip>
          <a:srcRect b="68343" l="0" r="4889" t="19575"/>
          <a:stretch/>
        </p:blipFill>
        <p:spPr>
          <a:xfrm>
            <a:off x="67495" y="6065319"/>
            <a:ext cx="3116379" cy="4170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onwardpt.com/blog/wp-content/uploads/2012/09/DeskErgonomics1.jpg" id="159" name="Shape 1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9982" y="5606805"/>
            <a:ext cx="3062182" cy="3225814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Shape 160"/>
          <p:cNvSpPr txBox="1"/>
          <p:nvPr/>
        </p:nvSpPr>
        <p:spPr>
          <a:xfrm>
            <a:off x="1129395" y="5684319"/>
            <a:ext cx="1833698" cy="229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Eyes level with top of screen</a:t>
            </a:r>
          </a:p>
        </p:txBody>
      </p:sp>
      <p:sp>
        <p:nvSpPr>
          <p:cNvPr id="161" name="Shape 161"/>
          <p:cNvSpPr txBox="1"/>
          <p:nvPr/>
        </p:nvSpPr>
        <p:spPr>
          <a:xfrm>
            <a:off x="1286695" y="6508255"/>
            <a:ext cx="973449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Wrists straight</a:t>
            </a:r>
          </a:p>
        </p:txBody>
      </p:sp>
      <p:sp>
        <p:nvSpPr>
          <p:cNvPr id="162" name="Shape 162"/>
          <p:cNvSpPr txBox="1"/>
          <p:nvPr/>
        </p:nvSpPr>
        <p:spPr>
          <a:xfrm>
            <a:off x="26126" y="6983295"/>
            <a:ext cx="668649" cy="6814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88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Hips level with or higher than knees</a:t>
            </a:r>
          </a:p>
        </p:txBody>
      </p:sp>
      <p:sp>
        <p:nvSpPr>
          <p:cNvPr id="163" name="Shape 163"/>
          <p:cNvSpPr txBox="1"/>
          <p:nvPr/>
        </p:nvSpPr>
        <p:spPr>
          <a:xfrm>
            <a:off x="905695" y="8413254"/>
            <a:ext cx="2262567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Feet flat on floor or footrest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x="1940592" y="7391686"/>
            <a:ext cx="600895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24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inch space</a:t>
            </a:r>
          </a:p>
        </p:txBody>
      </p:sp>
      <p:sp>
        <p:nvSpPr>
          <p:cNvPr id="165" name="Shape 165"/>
          <p:cNvSpPr/>
          <p:nvPr/>
        </p:nvSpPr>
        <p:spPr>
          <a:xfrm>
            <a:off x="1521491" y="7513872"/>
            <a:ext cx="120177" cy="150892"/>
          </a:xfrm>
          <a:prstGeom prst="bracketPair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6" name="Shape 166"/>
          <p:cNvCxnSpPr>
            <a:endCxn id="165" idx="3"/>
          </p:cNvCxnSpPr>
          <p:nvPr/>
        </p:nvCxnSpPr>
        <p:spPr>
          <a:xfrm flipH="1">
            <a:off x="1641669" y="7588419"/>
            <a:ext cx="298800" cy="9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lg" w="lg" type="stealth"/>
          </a:ln>
        </p:spPr>
      </p:cxnSp>
      <p:sp>
        <p:nvSpPr>
          <p:cNvPr id="167" name="Shape 167"/>
          <p:cNvSpPr txBox="1"/>
          <p:nvPr/>
        </p:nvSpPr>
        <p:spPr>
          <a:xfrm>
            <a:off x="0" y="6127255"/>
            <a:ext cx="600895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 straight</a:t>
            </a:r>
          </a:p>
        </p:txBody>
      </p:sp>
      <p:sp>
        <p:nvSpPr>
          <p:cNvPr id="168" name="Shape 168"/>
          <p:cNvSpPr txBox="1"/>
          <p:nvPr/>
        </p:nvSpPr>
        <p:spPr>
          <a:xfrm>
            <a:off x="3775350" y="5150919"/>
            <a:ext cx="2909455" cy="3352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Maintain proper body position</a:t>
            </a: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spcBef>
                <a:spcPts val="0"/>
              </a:spcBef>
              <a:buClr>
                <a:srgbClr val="888888"/>
              </a:buClr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www.onwardpt.com/blog/wp-content/uploads/2012/09/DeskErgonomics1.jpg" id="169" name="Shape 169"/>
          <p:cNvPicPr preferRelativeResize="0"/>
          <p:nvPr/>
        </p:nvPicPr>
        <p:blipFill rotWithShape="1">
          <a:blip r:embed="rId3">
            <a:alphaModFix/>
          </a:blip>
          <a:srcRect b="44204" l="0" r="36653" t="44874"/>
          <a:stretch/>
        </p:blipFill>
        <p:spPr>
          <a:xfrm>
            <a:off x="3545921" y="6983295"/>
            <a:ext cx="3138882" cy="6052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onwardpt.com/blog/wp-content/uploads/2012/09/DeskErgonomics1.jpg" id="170" name="Shape 170"/>
          <p:cNvPicPr preferRelativeResize="0"/>
          <p:nvPr/>
        </p:nvPicPr>
        <p:blipFill rotWithShape="1">
          <a:blip r:embed="rId3">
            <a:alphaModFix/>
          </a:blip>
          <a:srcRect b="68343" l="0" r="4889" t="19575"/>
          <a:stretch/>
        </p:blipFill>
        <p:spPr>
          <a:xfrm>
            <a:off x="3568425" y="6065319"/>
            <a:ext cx="3116379" cy="4170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onwardpt.com/blog/wp-content/uploads/2012/09/DeskErgonomics1.jpg" id="171" name="Shape 1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0912" y="5606805"/>
            <a:ext cx="3062182" cy="3225814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 txBox="1"/>
          <p:nvPr/>
        </p:nvSpPr>
        <p:spPr>
          <a:xfrm>
            <a:off x="4630326" y="5684319"/>
            <a:ext cx="1833698" cy="229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Eyes level with top of screen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4787625" y="6508255"/>
            <a:ext cx="973449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Wrists straight</a:t>
            </a:r>
          </a:p>
        </p:txBody>
      </p:sp>
      <p:sp>
        <p:nvSpPr>
          <p:cNvPr id="174" name="Shape 174"/>
          <p:cNvSpPr txBox="1"/>
          <p:nvPr/>
        </p:nvSpPr>
        <p:spPr>
          <a:xfrm>
            <a:off x="3527057" y="6983295"/>
            <a:ext cx="668649" cy="6814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88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Hips level with or higher than knees</a:t>
            </a:r>
          </a:p>
        </p:txBody>
      </p:sp>
      <p:sp>
        <p:nvSpPr>
          <p:cNvPr id="175" name="Shape 175"/>
          <p:cNvSpPr txBox="1"/>
          <p:nvPr/>
        </p:nvSpPr>
        <p:spPr>
          <a:xfrm>
            <a:off x="4406625" y="8413254"/>
            <a:ext cx="2262567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Feet flat on floor or footrest</a:t>
            </a:r>
          </a:p>
        </p:txBody>
      </p:sp>
      <p:sp>
        <p:nvSpPr>
          <p:cNvPr id="176" name="Shape 176"/>
          <p:cNvSpPr txBox="1"/>
          <p:nvPr/>
        </p:nvSpPr>
        <p:spPr>
          <a:xfrm>
            <a:off x="5441523" y="7391686"/>
            <a:ext cx="600895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24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inch space</a:t>
            </a:r>
          </a:p>
        </p:txBody>
      </p:sp>
      <p:sp>
        <p:nvSpPr>
          <p:cNvPr id="177" name="Shape 177"/>
          <p:cNvSpPr/>
          <p:nvPr/>
        </p:nvSpPr>
        <p:spPr>
          <a:xfrm>
            <a:off x="5022421" y="7513872"/>
            <a:ext cx="120177" cy="150892"/>
          </a:xfrm>
          <a:prstGeom prst="bracketPair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8" name="Shape 178"/>
          <p:cNvCxnSpPr>
            <a:endCxn id="177" idx="3"/>
          </p:cNvCxnSpPr>
          <p:nvPr/>
        </p:nvCxnSpPr>
        <p:spPr>
          <a:xfrm flipH="1">
            <a:off x="5142599" y="7588419"/>
            <a:ext cx="298800" cy="9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lg" w="lg" type="stealth"/>
          </a:ln>
        </p:spPr>
      </p:cxnSp>
      <p:sp>
        <p:nvSpPr>
          <p:cNvPr id="179" name="Shape 179"/>
          <p:cNvSpPr txBox="1"/>
          <p:nvPr/>
        </p:nvSpPr>
        <p:spPr>
          <a:xfrm>
            <a:off x="3500930" y="6127255"/>
            <a:ext cx="600895" cy="395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 straight</a:t>
            </a:r>
          </a:p>
        </p:txBody>
      </p:sp>
      <p:pic>
        <p:nvPicPr>
          <p:cNvPr id="180" name="Shape 1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9980" y="8597440"/>
            <a:ext cx="910796" cy="470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Shape 18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8980" y="8597440"/>
            <a:ext cx="910796" cy="470359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Shape 182"/>
          <p:cNvSpPr txBox="1"/>
          <p:nvPr/>
        </p:nvSpPr>
        <p:spPr>
          <a:xfrm>
            <a:off x="1156517" y="8686800"/>
            <a:ext cx="2043882" cy="614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Kurt Walling, Loss Prevention Manager kwalling@stsig.org/www.stsig.com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ape 183"/>
          <p:cNvSpPr txBox="1"/>
          <p:nvPr/>
        </p:nvSpPr>
        <p:spPr>
          <a:xfrm>
            <a:off x="4585517" y="8686800"/>
            <a:ext cx="2043882" cy="614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Kurt Walling, Loss Prevention Manager kwalling@stsig.org/www.stsig.com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