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42" r:id="rId3"/>
    <p:sldId id="259" r:id="rId4"/>
    <p:sldId id="410" r:id="rId5"/>
    <p:sldId id="375" r:id="rId6"/>
    <p:sldId id="258" r:id="rId7"/>
    <p:sldId id="345" r:id="rId8"/>
    <p:sldId id="261" r:id="rId9"/>
    <p:sldId id="257" r:id="rId10"/>
    <p:sldId id="355" r:id="rId11"/>
    <p:sldId id="262" r:id="rId12"/>
    <p:sldId id="347" r:id="rId13"/>
    <p:sldId id="346" r:id="rId14"/>
    <p:sldId id="348" r:id="rId15"/>
    <p:sldId id="408" r:id="rId16"/>
    <p:sldId id="334" r:id="rId17"/>
    <p:sldId id="335" r:id="rId18"/>
    <p:sldId id="330" r:id="rId19"/>
    <p:sldId id="333" r:id="rId20"/>
    <p:sldId id="339" r:id="rId21"/>
    <p:sldId id="343" r:id="rId22"/>
    <p:sldId id="332" r:id="rId23"/>
    <p:sldId id="331" r:id="rId24"/>
    <p:sldId id="349" r:id="rId25"/>
    <p:sldId id="340" r:id="rId26"/>
    <p:sldId id="336" r:id="rId27"/>
    <p:sldId id="341" r:id="rId28"/>
    <p:sldId id="353" r:id="rId29"/>
    <p:sldId id="412" r:id="rId30"/>
    <p:sldId id="411" r:id="rId31"/>
    <p:sldId id="409" r:id="rId32"/>
    <p:sldId id="376" r:id="rId33"/>
  </p:sldIdLst>
  <p:sldSz cx="9144000" cy="6858000" type="screen4x3"/>
  <p:notesSz cx="7010400" cy="94424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4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FB5"/>
    <a:srgbClr val="0033CC"/>
    <a:srgbClr val="003399"/>
    <a:srgbClr val="FF0000"/>
    <a:srgbClr val="000099"/>
    <a:srgbClr val="00008A"/>
    <a:srgbClr val="33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49" autoAdjust="0"/>
    <p:restoredTop sz="96370" autoAdjust="0"/>
  </p:normalViewPr>
  <p:slideViewPr>
    <p:cSldViewPr>
      <p:cViewPr>
        <p:scale>
          <a:sx n="66" d="100"/>
          <a:sy n="66" d="100"/>
        </p:scale>
        <p:origin x="1974" y="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5268"/>
    </p:cViewPr>
  </p:sorterViewPr>
  <p:notesViewPr>
    <p:cSldViewPr>
      <p:cViewPr>
        <p:scale>
          <a:sx n="66" d="100"/>
          <a:sy n="66" d="100"/>
        </p:scale>
        <p:origin x="-924" y="-72"/>
      </p:cViewPr>
      <p:guideLst>
        <p:guide orient="horz" pos="2974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9" tIns="47005" rIns="94009" bIns="47005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9" tIns="47005" rIns="94009" bIns="4700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70963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9" tIns="47005" rIns="94009" bIns="47005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970963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09" tIns="47005" rIns="94009" bIns="4700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fld id="{EB9E2AC6-CB2D-4167-AADC-15AE153AC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6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0963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970963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fld id="{2C70E176-16A7-46E7-9408-C069C4995D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57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4D103D-9E0A-48A9-BFC4-98BF4BD39C26}" type="slidenum">
              <a:rPr lang="en-US"/>
              <a:pPr/>
              <a:t>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242B6-9D6C-46BB-A715-7A941E152151}" type="slidenum">
              <a:rPr lang="en-US"/>
              <a:pPr/>
              <a:t>11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298754-6A5C-4552-A114-B3A1A73505D2}" type="slidenum">
              <a:rPr lang="en-US"/>
              <a:pPr/>
              <a:t>12</a:t>
            </a:fld>
            <a:endParaRPr lang="en-US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D2D0B-F33C-4294-959B-1481114CF451}" type="slidenum">
              <a:rPr lang="en-US"/>
              <a:pPr/>
              <a:t>13</a:t>
            </a:fld>
            <a:endParaRPr lang="en-US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9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5A291B-AC87-4F85-A1ED-0B3DE59DFAC2}" type="slidenum">
              <a:rPr lang="en-US"/>
              <a:pPr/>
              <a:t>14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16BFB-DEED-4AC4-9159-1D2AF89B2460}" type="slidenum">
              <a:rPr lang="en-US"/>
              <a:pPr/>
              <a:t>15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AC821-4D3A-4698-8FA5-BB90FB9B95EF}" type="slidenum">
              <a:rPr lang="en-US"/>
              <a:pPr/>
              <a:t>16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040003-2E7E-402E-B3E4-5F8112910891}" type="slidenum">
              <a:rPr lang="en-US"/>
              <a:pPr/>
              <a:t>17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DEF7C-9A08-4EC8-A783-3C64D21087DC}" type="slidenum">
              <a:rPr lang="en-US"/>
              <a:pPr/>
              <a:t>18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21651E-C02C-4DCD-93C0-ACF73E801F23}" type="slidenum">
              <a:rPr lang="en-US"/>
              <a:pPr/>
              <a:t>19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1656B5-55CE-4F31-851B-6338A30E7963}" type="slidenum">
              <a:rPr lang="en-US"/>
              <a:pPr/>
              <a:t>20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1B2E46-419C-4D97-874E-38B28A5BD039}" type="slidenum">
              <a:rPr lang="en-US"/>
              <a:pPr/>
              <a:t>2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8900" y="868363"/>
            <a:ext cx="4294188" cy="3221037"/>
          </a:xfrm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89450"/>
            <a:ext cx="5140325" cy="3975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66AF7-0968-4455-A7BA-71CF418C642E}" type="slidenum">
              <a:rPr lang="en-US"/>
              <a:pPr/>
              <a:t>21</a:t>
            </a:fld>
            <a:endParaRPr 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120F1-F7C4-4105-9D7B-F94C9A399F35}" type="slidenum">
              <a:rPr lang="en-US"/>
              <a:pPr/>
              <a:t>22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89C45-1C29-45B2-841A-9FBE01C29543}" type="slidenum">
              <a:rPr lang="en-US"/>
              <a:pPr/>
              <a:t>23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CB8D6-A0F7-4B1E-BDD9-DC22AFEFA660}" type="slidenum">
              <a:rPr lang="en-US"/>
              <a:pPr/>
              <a:t>24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9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1FB300-9A7F-49E7-9145-BF08CAB6F73E}" type="slidenum">
              <a:rPr lang="en-US"/>
              <a:pPr/>
              <a:t>25</a:t>
            </a:fld>
            <a:endParaRPr 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6AA48-CE55-40A3-82AF-ECF35C830BCC}" type="slidenum">
              <a:rPr lang="en-US"/>
              <a:pPr/>
              <a:t>26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708025"/>
            <a:ext cx="4722812" cy="3541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84688"/>
            <a:ext cx="5140325" cy="4249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009" tIns="47005" rIns="94009" bIns="4700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51A4E2-B094-4E4E-BECE-DE61F458D8E2}" type="slidenum">
              <a:rPr lang="en-US"/>
              <a:pPr/>
              <a:t>27</a:t>
            </a:fld>
            <a:endParaRPr 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6DA142-65FC-4EA4-BD45-10F0CC84135D}" type="slidenum">
              <a:rPr lang="en-US"/>
              <a:pPr/>
              <a:t>28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51A4E2-B094-4E4E-BECE-DE61F458D8E2}" type="slidenum">
              <a:rPr lang="en-US"/>
              <a:pPr/>
              <a:t>31</a:t>
            </a:fld>
            <a:endParaRPr 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EE932-E76F-40B5-B589-916F56608986}" type="slidenum">
              <a:rPr lang="en-US"/>
              <a:pPr/>
              <a:t>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84688"/>
            <a:ext cx="5218112" cy="4643437"/>
          </a:xfrm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CB6CB-6BEB-45C1-A179-C98DC10B0538}" type="slidenum">
              <a:rPr lang="en-US"/>
              <a:pPr/>
              <a:t>5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757238"/>
            <a:ext cx="4591050" cy="3443287"/>
          </a:xfrm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11CBE8-FF97-419A-B102-E13B9DEA0863}" type="slidenum">
              <a:rPr lang="en-US"/>
              <a:pPr/>
              <a:t>6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CFED3D-3AD7-4D64-9704-B65FE5C901EE}" type="slidenum">
              <a:rPr lang="en-US"/>
              <a:pPr/>
              <a:t>7</a:t>
            </a:fld>
            <a:endParaRPr 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4F020-682D-4C39-9A66-75A5CD48CEC8}" type="slidenum">
              <a:rPr lang="en-US"/>
              <a:pPr/>
              <a:t>8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2C614F-A724-4F5D-BFE5-2FED3434FDF0}" type="slidenum">
              <a:rPr lang="en-US"/>
              <a:pPr/>
              <a:t>9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EAC3FF-BCF5-43F6-B3E0-DAE4B16FEEBA}" type="slidenum">
              <a:rPr lang="en-US"/>
              <a:pPr/>
              <a:t>10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i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REV-991202</a:t>
            </a:r>
          </a:p>
          <a:p>
            <a:fld id="{6292BC6D-D74A-49D9-AD35-742EED58BB2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2971800" y="304800"/>
            <a:ext cx="5792788" cy="846138"/>
            <a:chOff x="2565" y="3110"/>
            <a:chExt cx="3052" cy="533"/>
          </a:xfrm>
        </p:grpSpPr>
        <p:sp>
          <p:nvSpPr>
            <p:cNvPr id="69640" name="Rectangle 8"/>
            <p:cNvSpPr>
              <a:spLocks noChangeArrowheads="1"/>
            </p:cNvSpPr>
            <p:nvPr/>
          </p:nvSpPr>
          <p:spPr bwMode="auto">
            <a:xfrm>
              <a:off x="2565" y="3357"/>
              <a:ext cx="2522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CECECE"/>
              </a:outerShdw>
            </a:effectLst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>
                  <a:solidFill>
                    <a:srgbClr val="063DE8"/>
                  </a:solidFill>
                  <a:latin typeface="Arial" pitchFamily="34" charset="0"/>
                </a:rPr>
                <a:t>Northern Warfare Training Center</a:t>
              </a:r>
            </a:p>
          </p:txBody>
        </p:sp>
        <p:graphicFrame>
          <p:nvGraphicFramePr>
            <p:cNvPr id="69641" name="Object 9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5073" y="3110"/>
            <a:ext cx="544" cy="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656" name="CorelDRAW!" r:id="rId3" imgW="7040520" imgH="6065640" progId="">
                    <p:embed/>
                  </p:oleObj>
                </mc:Choice>
                <mc:Fallback>
                  <p:oleObj name="CorelDRAW!" r:id="rId3" imgW="7040520" imgH="6065640" progId="">
                    <p:embed/>
                    <p:pic>
                      <p:nvPicPr>
                        <p:cNvPr id="0" name="Picture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3" y="3110"/>
                          <a:ext cx="544" cy="4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1219200"/>
            <a:ext cx="19431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9200"/>
            <a:ext cx="56769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1219200"/>
            <a:ext cx="77724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20574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0574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0574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chemeClr val="bg1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19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 i="1">
          <a:solidFill>
            <a:srgbClr val="00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edding,_California#cite_note-12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114" name="Picture 2" descr="http://images.franchiseherald.com/data/images/full/3512/school-bus.jpg?w=57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9"/>
            <a:ext cx="9141428" cy="685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67200"/>
            <a:ext cx="9144000" cy="4191000"/>
          </a:xfrm>
        </p:spPr>
        <p:txBody>
          <a:bodyPr/>
          <a:lstStyle/>
          <a:p>
            <a:pPr algn="ctr"/>
            <a:r>
              <a:rPr lang="en-US" sz="6600" dirty="0"/>
              <a:t>Cold Weather </a:t>
            </a:r>
            <a:br>
              <a:rPr lang="en-US" sz="6600" dirty="0"/>
            </a:br>
            <a:r>
              <a:rPr lang="en-US" sz="6600" dirty="0"/>
              <a:t>Safety</a:t>
            </a:r>
            <a:br>
              <a:rPr lang="en-US" sz="6600" dirty="0"/>
            </a:br>
            <a:br>
              <a:rPr lang="en-US" sz="4800" dirty="0"/>
            </a:br>
            <a:endParaRPr lang="en-US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7772400" cy="762000"/>
          </a:xfrm>
        </p:spPr>
        <p:txBody>
          <a:bodyPr/>
          <a:lstStyle/>
          <a:p>
            <a:r>
              <a:rPr lang="en-US" sz="4000" dirty="0"/>
              <a:t>Remember: COLD!</a:t>
            </a:r>
          </a:p>
        </p:txBody>
      </p:sp>
      <p:sp>
        <p:nvSpPr>
          <p:cNvPr id="234499" name="Rectangle 3"/>
          <p:cNvSpPr>
            <a:spLocks noChangeArrowheads="1"/>
          </p:cNvSpPr>
          <p:nvPr/>
        </p:nvSpPr>
        <p:spPr bwMode="auto">
          <a:xfrm>
            <a:off x="838200" y="1066800"/>
            <a:ext cx="77724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7200" b="1" i="1" dirty="0">
                <a:solidFill>
                  <a:srgbClr val="000099"/>
                </a:solidFill>
                <a:latin typeface="Arial" pitchFamily="34" charset="0"/>
              </a:rPr>
              <a:t>C</a:t>
            </a:r>
            <a:r>
              <a:rPr lang="en-US" sz="3600" b="1" i="1" dirty="0">
                <a:solidFill>
                  <a:srgbClr val="000000"/>
                </a:solidFill>
                <a:latin typeface="Arial" pitchFamily="34" charset="0"/>
              </a:rPr>
              <a:t>lean: Keep your clothing clean</a:t>
            </a:r>
          </a:p>
          <a:p>
            <a:r>
              <a:rPr lang="en-US" sz="7200" b="1" i="1" dirty="0">
                <a:solidFill>
                  <a:srgbClr val="000099"/>
                </a:solidFill>
                <a:latin typeface="Arial" pitchFamily="34" charset="0"/>
              </a:rPr>
              <a:t>O</a:t>
            </a:r>
            <a:r>
              <a:rPr lang="en-US" sz="3600" b="1" i="1" dirty="0">
                <a:solidFill>
                  <a:srgbClr val="000000"/>
                </a:solidFill>
                <a:latin typeface="Arial" pitchFamily="34" charset="0"/>
              </a:rPr>
              <a:t>verheating: Avoid overheating and sweating</a:t>
            </a:r>
          </a:p>
          <a:p>
            <a:r>
              <a:rPr lang="en-US" sz="7200" b="1" i="1" dirty="0">
                <a:solidFill>
                  <a:srgbClr val="000099"/>
                </a:solidFill>
                <a:latin typeface="Arial" pitchFamily="34" charset="0"/>
              </a:rPr>
              <a:t>L</a:t>
            </a:r>
            <a:r>
              <a:rPr lang="en-US" sz="3600" b="1" i="1" dirty="0">
                <a:solidFill>
                  <a:srgbClr val="000000"/>
                </a:solidFill>
                <a:latin typeface="Arial" pitchFamily="34" charset="0"/>
              </a:rPr>
              <a:t>oose in Layers: Dress in loose layers </a:t>
            </a:r>
          </a:p>
          <a:p>
            <a:r>
              <a:rPr lang="en-US" sz="7200" b="1" i="1" dirty="0">
                <a:solidFill>
                  <a:srgbClr val="000099"/>
                </a:solidFill>
                <a:latin typeface="Arial" pitchFamily="34" charset="0"/>
              </a:rPr>
              <a:t>D</a:t>
            </a:r>
            <a:r>
              <a:rPr lang="en-US" sz="3600" b="1" i="1" dirty="0">
                <a:solidFill>
                  <a:srgbClr val="000000"/>
                </a:solidFill>
                <a:latin typeface="Arial" pitchFamily="34" charset="0"/>
              </a:rPr>
              <a:t>ry: Stay dry</a:t>
            </a:r>
          </a:p>
          <a:p>
            <a:endParaRPr lang="en-US" sz="2800" b="1" i="1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Dehydration</a:t>
            </a:r>
          </a:p>
        </p:txBody>
      </p:sp>
      <p:graphicFrame>
        <p:nvGraphicFramePr>
          <p:cNvPr id="93254" name="Group 109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240121"/>
              </p:ext>
            </p:extLst>
          </p:nvPr>
        </p:nvGraphicFramePr>
        <p:xfrm>
          <a:off x="228600" y="990600"/>
          <a:ext cx="8686800" cy="5715000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9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Excessive loss of body fluids.  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Shell/core effect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Cold diuresis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Overdressing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Headache, Dizziness, Rapid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heartbeat, Painful urination,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Constipation, Lack of appetite,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Darkening of urine, Fatigue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50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Drink 3.5-5 </a:t>
                      </a:r>
                      <a:r>
                        <a:rPr kumimoji="0" 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qts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water per day.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Monitor the color of urine  -Light to straw colored ok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-Dark brown is trouble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-Replace lost water slowly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-In extreme cases medical treatment and IV may be necessary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Electrolites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3251" name="Rectangle 1091" descr="Arctic029"/>
          <p:cNvSpPr>
            <a:spLocks noChangeArrowheads="1"/>
          </p:cNvSpPr>
          <p:nvPr/>
        </p:nvSpPr>
        <p:spPr bwMode="auto">
          <a:xfrm>
            <a:off x="4572000" y="990600"/>
            <a:ext cx="4038600" cy="266121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Hypothermia</a:t>
            </a:r>
          </a:p>
        </p:txBody>
      </p:sp>
      <p:graphicFrame>
        <p:nvGraphicFramePr>
          <p:cNvPr id="218140" name="Group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451248"/>
              </p:ext>
            </p:extLst>
          </p:nvPr>
        </p:nvGraphicFramePr>
        <p:xfrm>
          <a:off x="381000" y="685800"/>
          <a:ext cx="8534400" cy="5815584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Excessive heat loss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Body cannot replace heat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HAPPENS IN TEMPERATURES ABOVE FREEZING!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MILD: Uncontrollable shivering, body temp. 90-96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F irrational thought patterns; false sense of warmth; personality changes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SEVERE: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lack of shivering, body temperature below 90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º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F and a severely altered mental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Apply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COLD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principles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Proper wear of clothing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Anticipate need for shelter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Hydration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Nutrition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MILD: Reduce cold challenge, add heat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External Heat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Exercise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Eat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SEVERE: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Evacuate individual to medical care.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49188" name="Picture 4" descr="C:\Users\kwalling\AppData\Local\Microsoft\Windows\Temporary Internet Files\Content.IE5\7DYIQKC8\MP90040319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27" y="681613"/>
            <a:ext cx="4143003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4F4A5F-AE21-4D18-93A4-A2679F37F6E9}"/>
              </a:ext>
            </a:extLst>
          </p:cNvPr>
          <p:cNvSpPr txBox="1"/>
          <p:nvPr/>
        </p:nvSpPr>
        <p:spPr>
          <a:xfrm>
            <a:off x="7086600" y="44196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Chilblain</a:t>
            </a:r>
          </a:p>
        </p:txBody>
      </p:sp>
      <p:graphicFrame>
        <p:nvGraphicFramePr>
          <p:cNvPr id="216089" name="Group 2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198891"/>
              </p:ext>
            </p:extLst>
          </p:nvPr>
        </p:nvGraphicFramePr>
        <p:xfrm>
          <a:off x="609600" y="685800"/>
          <a:ext cx="7772400" cy="5804803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59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Excessive exposure to cold temperature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-Inflammatory swelling of hands and feet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-Severe itching and burning sensations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-Ulceration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-Affects individuals with a history of cold limbs 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Swollen red tissue (light skinned individuals)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Darkening of the skin (darker skin types).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This injury DOES NOT involve freezing of tissue.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5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Proper wear of clothing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Proper hydration and nutrition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Warm with direct body heat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Do not massage or rub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Do not wet area or rub with snow or ice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Do not expose to any intense direct heat source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8"/>
          <a:stretch/>
        </p:blipFill>
        <p:spPr>
          <a:xfrm>
            <a:off x="4495800" y="685800"/>
            <a:ext cx="3894136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Frostbite</a:t>
            </a:r>
          </a:p>
        </p:txBody>
      </p:sp>
      <p:graphicFrame>
        <p:nvGraphicFramePr>
          <p:cNvPr id="220199" name="Group 3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317850"/>
              </p:ext>
            </p:extLst>
          </p:nvPr>
        </p:nvGraphicFramePr>
        <p:xfrm>
          <a:off x="457200" y="838200"/>
          <a:ext cx="7924800" cy="5980176"/>
        </p:xfrm>
        <a:graphic>
          <a:graphicData uri="http://schemas.openxmlformats.org/drawingml/2006/table">
            <a:tbl>
              <a:tblPr/>
              <a:tblGrid>
                <a:gridCol w="3842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2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8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Freezing of body tissue.  Ambient temperature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MUST be below 32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º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Superficial (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frostnip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) – only the outer layer of skin is affected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Deep – more tissue involved; can be down to and include bone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Superficial (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frostnip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) – waxy, white or gray skin (pink or red in dark skinned persons) pliable underlying layers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Deep frostbite - white or bluish and firm to the touch, will not move over underlying layers.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Proper wear of clothing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Contact gloves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Approved gloves to handle POL Keep face and ears covered and dry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Avoid alcohol and tobacco products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pitchFamily="34" charset="0"/>
                        </a:rPr>
                        <a:t>COLD!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Superficial - warm area with direct body heat or use water at 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approx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105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º F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; do not allow tissue to re-freeze;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Deep - DO NOT thaw. Do not allow to re-freeze or bear weight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Evacuate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NEVER moisten or rub with snow/ice; do not expose to intense heat source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1096" descr="Arctic025"/>
          <p:cNvSpPr>
            <a:spLocks noChangeArrowheads="1"/>
          </p:cNvSpPr>
          <p:nvPr/>
        </p:nvSpPr>
        <p:spPr bwMode="auto">
          <a:xfrm>
            <a:off x="4343400" y="845736"/>
            <a:ext cx="3962400" cy="3414766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 l="-15789" r="-5264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Examples</a:t>
            </a:r>
          </a:p>
        </p:txBody>
      </p:sp>
      <p:graphicFrame>
        <p:nvGraphicFramePr>
          <p:cNvPr id="339989" name="Group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524593"/>
              </p:ext>
            </p:extLst>
          </p:nvPr>
        </p:nvGraphicFramePr>
        <p:xfrm>
          <a:off x="914400" y="1600200"/>
          <a:ext cx="7467600" cy="3212592"/>
        </p:xfrm>
        <a:graphic>
          <a:graphicData uri="http://schemas.openxmlformats.org/drawingml/2006/table">
            <a:tbl>
              <a:tblPr/>
              <a:tblGrid>
                <a:gridCol w="746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7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The following pictures are graphic and are of people who have suffered frostbite and other cold weather injuries.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Please prepare yourself.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9" name="Picture 1027" descr="Day 1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1371600" y="57150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latin typeface="Arial" pitchFamily="34" charset="0"/>
              </a:rPr>
              <a:t>Mild Frostbite; fingerless gloves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7" name="Picture 1027" descr="Day 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304800" y="583565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latin typeface="Arial" pitchFamily="34" charset="0"/>
              </a:rPr>
              <a:t>Can result instantly from contact with fuel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678" name="Object 6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93" name="Clip" r:id="rId4" imgW="6400000" imgH="5047619" progId="">
                  <p:embed/>
                </p:oleObj>
              </mc:Choice>
              <mc:Fallback>
                <p:oleObj name="Clip" r:id="rId4" imgW="6400000" imgH="5047619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1" name="Picture 1027" descr="frost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76238"/>
            <a:ext cx="7948613" cy="939800"/>
          </a:xfrm>
        </p:spPr>
        <p:txBody>
          <a:bodyPr/>
          <a:lstStyle/>
          <a:p>
            <a:pPr algn="ctr"/>
            <a:r>
              <a:rPr lang="en-US" sz="4000" dirty="0"/>
              <a:t>Cold Weather Considerations</a:t>
            </a: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382000" cy="5816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endParaRPr lang="en-US" sz="2000" b="1" dirty="0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n-US" b="1" dirty="0">
                <a:latin typeface="Arial" pitchFamily="34" charset="0"/>
              </a:rPr>
              <a:t> Individual Care in a Cold or Mountainous Environment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Environmental Factors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Heat Loss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Body Response to the Cold Weather Environment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Individual Factors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Food and Water Requirements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C.O.L.D.</a:t>
            </a:r>
          </a:p>
          <a:p>
            <a:pPr>
              <a:buFontTx/>
              <a:buChar char="•"/>
            </a:pPr>
            <a:endParaRPr lang="en-US" b="1" dirty="0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n-US" b="1" dirty="0">
                <a:latin typeface="Arial" pitchFamily="34" charset="0"/>
              </a:rPr>
              <a:t> Cold Weather Injuries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Recognition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Symptoms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Treatment</a:t>
            </a:r>
          </a:p>
          <a:p>
            <a:pPr lvl="1">
              <a:buFontTx/>
              <a:buChar char="•"/>
            </a:pPr>
            <a:r>
              <a:rPr lang="en-US" b="1" dirty="0">
                <a:latin typeface="Arial" pitchFamily="34" charset="0"/>
              </a:rPr>
              <a:t> Prevention</a:t>
            </a:r>
          </a:p>
          <a:p>
            <a:endParaRPr lang="en-US" sz="2000" b="1" dirty="0">
              <a:latin typeface="Arial" pitchFamily="34" charset="0"/>
            </a:endParaRPr>
          </a:p>
          <a:p>
            <a:pPr lvl="1">
              <a:buFontTx/>
              <a:buChar char="•"/>
            </a:pPr>
            <a:endParaRPr lang="en-US" sz="2000" b="1" dirty="0">
              <a:latin typeface="Arial" pitchFamily="34" charset="0"/>
            </a:endParaRPr>
          </a:p>
        </p:txBody>
      </p:sp>
      <p:pic>
        <p:nvPicPr>
          <p:cNvPr id="182277" name="Picture 5" descr="Arctic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955101"/>
            <a:ext cx="4191000" cy="2872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9" name="Picture 3" descr="213frostbie(ear)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0"/>
            <a:ext cx="45958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Picture 3" descr="frostbite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685800"/>
            <a:ext cx="3771900" cy="5486400"/>
          </a:xfrm>
          <a:noFill/>
          <a:ln/>
        </p:spPr>
      </p:pic>
      <p:pic>
        <p:nvPicPr>
          <p:cNvPr id="184325" name="Picture 5" descr="blis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62538" y="685800"/>
            <a:ext cx="3771900" cy="5486400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4064" name="Object 0"/>
          <p:cNvGraphicFramePr>
            <a:graphicFrameLocks noChangeAspect="1"/>
          </p:cNvGraphicFramePr>
          <p:nvPr/>
        </p:nvGraphicFramePr>
        <p:xfrm>
          <a:off x="838200" y="1447800"/>
          <a:ext cx="762000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079" name="Clip" r:id="rId4" imgW="6876190" imgH="4609524" progId="">
                  <p:embed/>
                </p:oleObj>
              </mc:Choice>
              <mc:Fallback>
                <p:oleObj name="Clip" r:id="rId4" imgW="6876190" imgH="4609524" progId="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47800"/>
                        <a:ext cx="7620000" cy="510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4114800" y="152400"/>
          <a:ext cx="4714875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name="Clip" r:id="rId4" imgW="4914286" imgH="6990476" progId="">
                  <p:embed/>
                </p:oleObj>
              </mc:Choice>
              <mc:Fallback>
                <p:oleObj name="Clip" r:id="rId4" imgW="4914286" imgH="6990476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52400"/>
                        <a:ext cx="4714875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48" name="Text Box 0"/>
          <p:cNvSpPr txBox="1">
            <a:spLocks noChangeArrowheads="1"/>
          </p:cNvSpPr>
          <p:nvPr/>
        </p:nvSpPr>
        <p:spPr bwMode="auto">
          <a:xfrm>
            <a:off x="228600" y="1905000"/>
            <a:ext cx="3733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latin typeface="Arial" pitchFamily="34" charset="0"/>
              </a:rPr>
              <a:t>These fingers can not be saved, and will result in amputation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/>
              <a:t>Immersion Foot</a:t>
            </a:r>
          </a:p>
        </p:txBody>
      </p:sp>
      <p:graphicFrame>
        <p:nvGraphicFramePr>
          <p:cNvPr id="222230" name="Group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808151"/>
              </p:ext>
            </p:extLst>
          </p:nvPr>
        </p:nvGraphicFramePr>
        <p:xfrm>
          <a:off x="152400" y="990600"/>
          <a:ext cx="8763000" cy="5398008"/>
        </p:xfrm>
        <a:graphic>
          <a:graphicData uri="http://schemas.openxmlformats.org/drawingml/2006/table">
            <a:tbl>
              <a:tblPr/>
              <a:tblGrid>
                <a:gridCol w="438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4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-Prolonged exposure to cold wet conditions.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-Inactivity, damp footwear speed onset and severity.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-Cold, numb feet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-May progress to hot with shooting pains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-Swelling, redness, bleeding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-Keep feet warm, clean and dry with frequent sock changes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-Dry boots overnight by stuffing with paper towels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-Re-warm and dry feet by exposing to warm air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-Do not bear weight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-Do not rub, moisten or expose area to extreme heat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-Evacuate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46114" name="Picture 2" descr="Image result for wet muddy boots immersion foot">
            <a:extLst>
              <a:ext uri="{FF2B5EF4-FFF2-40B4-BE49-F238E27FC236}">
                <a16:creationId xmlns:a16="http://schemas.microsoft.com/office/drawing/2014/main" id="{BBFB138C-2DE1-4933-8028-5BCB22105F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4914" r="48334"/>
          <a:stretch/>
        </p:blipFill>
        <p:spPr bwMode="auto">
          <a:xfrm>
            <a:off x="4648200" y="946079"/>
            <a:ext cx="4076700" cy="543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6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2" name="Picture 4" descr="immersion1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93763" y="1219200"/>
            <a:ext cx="7204075" cy="4953000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8" name="Picture 6" descr="immersion2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93763" y="1219200"/>
            <a:ext cx="7204075" cy="495300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80" name="Picture 4" descr="ImmersionFoot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91013" y="0"/>
            <a:ext cx="4714875" cy="6858000"/>
          </a:xfrm>
          <a:noFill/>
          <a:ln/>
        </p:spPr>
      </p:pic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533400" y="1905000"/>
            <a:ext cx="33337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>
                <a:latin typeface="Arial" pitchFamily="34" charset="0"/>
              </a:rPr>
              <a:t>Failure to change socks when wet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1524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Carbon Monoxide Poisoning</a:t>
            </a:r>
          </a:p>
        </p:txBody>
      </p:sp>
      <p:graphicFrame>
        <p:nvGraphicFramePr>
          <p:cNvPr id="230424" name="Group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888886"/>
              </p:ext>
            </p:extLst>
          </p:nvPr>
        </p:nvGraphicFramePr>
        <p:xfrm>
          <a:off x="609600" y="990600"/>
          <a:ext cx="7772400" cy="5560116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45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What is it? 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-Carbon Monoxide displaces Oxygen in blood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-Breathing fumes from improperly ventilated heat sources.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Symptoms: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Mild: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headache, confusion, tiredness, excessive yawning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Severe: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cherry red lips (grey in dark skinned individuals), unconsciousness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94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Prevention: </a:t>
                      </a:r>
                      <a:r>
                        <a:rPr kumimoji="0" lang="en-US" sz="24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Use only approved heaters inside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-Don’t idle vehicles next to buildings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-Don’t nap in running vehicles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Treatment: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Move to fresh air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CPR if needed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Evacuation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45090" name="Picture 2" descr="C:\Users\kwalling\AppData\Local\Microsoft\Windows\Temporary Internet Files\Content.IE5\NMBB8Y4H\MC90035485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093846"/>
            <a:ext cx="3462337" cy="245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1" name="Picture 3" descr="C:\Users\kwalling\AppData\Local\Microsoft\Windows\Temporary Internet Files\Content.IE5\BRJAZUN5\MC90033475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730" y="3505955"/>
            <a:ext cx="1797934" cy="321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2" name="Picture 4" descr="C:\Users\kwalling\AppData\Local\Microsoft\Windows\Temporary Internet Files\Content.IE5\7DYIQKC8\MC90021318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49" y="4080391"/>
            <a:ext cx="2985193" cy="247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4" name="Picture 6" descr="https://encrypted-tbn2.gstatic.com/images?q=tbn:ANd9GcSA78LokSG9HlGy5XmWIwCFPnA-AqPgAkXDdzXglN5fDmzRM7497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918" y="1093846"/>
            <a:ext cx="3017557" cy="226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gdb.voanews.com/7DBF09E7-87C6-4349-942D-CE9DDEDDA4C0_cx0_cy4_cw0_mw1024_mh1024_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42033"/>
            <a:ext cx="8501236" cy="575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5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5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5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5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5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Cold Weather Driving</a:t>
            </a:r>
          </a:p>
        </p:txBody>
      </p:sp>
      <p:pic>
        <p:nvPicPr>
          <p:cNvPr id="345090" name="Picture 2" descr="spacer (1K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190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1" name="Picture 3" descr="http://app.expressemailmarketing.com/images/spac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2" name="Picture 4" descr="http://app.expressemailmarketing.com/images/spac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3" name="Picture 5" descr="http://app.expressemailmarketing.com/images/spac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4" name="Picture 6" descr="http://app.expressemailmarketing.com/images/spac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http://cache.nebula.phx3.secureserver.net/obj/REVCRDMwNjU1QTE3ODNBOUY3N0E6Mjc3MmM0ODBiM2JkMTdkYzU1YTk2OWU1ZTQ2N2YzMjM6Ojo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3124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1150" y="1054239"/>
            <a:ext cx="2997200" cy="5632311"/>
          </a:xfrm>
          <a:prstGeom prst="rect">
            <a:avLst/>
          </a:prstGeom>
          <a:solidFill>
            <a:srgbClr val="FDEFB5"/>
          </a:solidFill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latin typeface="+mn-lt"/>
              </a:rPr>
              <a:t>Car survival kit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-Chains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-Scraper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-Sleeping bag/ blanket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-Water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-High calorie snacks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-Extra gloves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-Hat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-Flashlight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-Candles</a:t>
            </a:r>
            <a:br>
              <a:rPr lang="en-US" sz="2800" dirty="0">
                <a:latin typeface="+mn-lt"/>
              </a:rPr>
            </a:br>
            <a:endParaRPr lang="en-US" dirty="0">
              <a:latin typeface="+mn-lt"/>
              <a:ea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35A312-3DAD-47D4-A313-F2EA8F5151ED}"/>
              </a:ext>
            </a:extLst>
          </p:cNvPr>
          <p:cNvSpPr/>
          <p:nvPr/>
        </p:nvSpPr>
        <p:spPr>
          <a:xfrm>
            <a:off x="3733800" y="1054239"/>
            <a:ext cx="5105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latin typeface="+mn-lt"/>
              </a:rPr>
              <a:t>Stranded?- </a:t>
            </a:r>
            <a:r>
              <a:rPr lang="en-US" sz="2800" dirty="0">
                <a:latin typeface="+mn-lt"/>
              </a:rPr>
              <a:t> Stay with vehicle (usually)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latin typeface="+mn-lt"/>
              </a:rPr>
              <a:t>Use your lights always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8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+mn-lt"/>
              </a:rPr>
              <a:t>Clear off windows, lights, hood and roof of your vehicle.</a:t>
            </a:r>
            <a:br>
              <a:rPr lang="en-US" sz="2800" dirty="0">
                <a:latin typeface="+mn-lt"/>
              </a:rPr>
            </a:br>
            <a:br>
              <a:rPr lang="en-US" sz="2800" dirty="0">
                <a:latin typeface="+mn-lt"/>
              </a:rPr>
            </a:br>
            <a:endParaRPr lang="en-US" dirty="0">
              <a:latin typeface="+mn-lt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8842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010400" cy="1143000"/>
          </a:xfrm>
        </p:spPr>
        <p:txBody>
          <a:bodyPr/>
          <a:lstStyle/>
          <a:p>
            <a:r>
              <a:rPr lang="en-US" sz="4000" dirty="0"/>
              <a:t>Environmental Factors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1385888"/>
            <a:ext cx="8458200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Severe, unpredictable weather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Extreme temperatures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Humidity – Wet Cold vs. Dry Cold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Altitude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Wind Chill - </a:t>
            </a:r>
            <a:r>
              <a:rPr lang="en-US" sz="3200" b="1" dirty="0">
                <a:latin typeface="Arial" pitchFamily="34" charset="0"/>
              </a:rPr>
              <a:t>The combined cooling effect of ambient temperature and wind velocity on a surface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7" name="Picture 9" descr="http://www.adn.com/sites/default/files/styles/ad_slideshow_wide/public/bus%20crash_0.jpg?itok=JOdgXR0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6"/>
          <a:stretch/>
        </p:blipFill>
        <p:spPr bwMode="auto">
          <a:xfrm>
            <a:off x="17585" y="0"/>
            <a:ext cx="9126415" cy="684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Cold Weather Driving</a:t>
            </a:r>
          </a:p>
        </p:txBody>
      </p:sp>
      <p:pic>
        <p:nvPicPr>
          <p:cNvPr id="345090" name="Picture 2" descr="spacer (1K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190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1" name="Picture 3" descr="http://app.expressemailmarketing.com/images/spac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2" name="Picture 4" descr="http://app.expressemailmarketing.com/images/spac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3" name="Picture 5" descr="http://app.expressemailmarketing.com/images/spac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4" name="Picture 6" descr="http://app.expressemailmarketing.com/images/spac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2041525"/>
            <a:ext cx="6286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1192" y="1828800"/>
            <a:ext cx="8982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Posted speeds are for dry pavement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Drive defensively, give yourself a cushion of time to react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Brake early and gently to avoid skidding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Watch for signs alerting you to potential hazards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Don't use cruise control or overdrive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FDEFB5"/>
                </a:solidFill>
                <a:latin typeface="+mn-lt"/>
              </a:rPr>
              <a:t>Don't assume your vehicle can handle all conditions </a:t>
            </a:r>
            <a:endParaRPr lang="en-US" sz="3200" b="1" dirty="0">
              <a:solidFill>
                <a:srgbClr val="FDEFB5"/>
              </a:solidFill>
              <a:latin typeface="+mn-lt"/>
              <a:ea typeface="Calibri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FDEFB5"/>
              </a:solidFill>
              <a:latin typeface="+mn-lt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FDEFB5"/>
              </a:solidFill>
              <a:latin typeface="+mn-lt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6144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381000" y="914400"/>
            <a:ext cx="8382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One of the most common injuries during winter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Inside AND outside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3200" u="sng" dirty="0">
                <a:latin typeface="Arial" pitchFamily="34" charset="0"/>
              </a:rPr>
              <a:t>Preventable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2200" u="sng" dirty="0">
              <a:latin typeface="Arial" pitchFamily="34" charset="0"/>
            </a:endParaRPr>
          </a:p>
          <a:p>
            <a:pPr marL="1028700" lvl="1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Ice-melt/snow-ice removal</a:t>
            </a:r>
          </a:p>
          <a:p>
            <a:pPr marL="1028700" lvl="1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Mopping/signage</a:t>
            </a:r>
          </a:p>
          <a:p>
            <a:pPr marL="1028700" lvl="1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Move with care</a:t>
            </a:r>
          </a:p>
          <a:p>
            <a:pPr marL="1028700" lvl="1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Proper lighting</a:t>
            </a:r>
          </a:p>
          <a:p>
            <a:pPr marL="1028700" lvl="1" indent="-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itchFamily="34" charset="0"/>
              </a:rPr>
              <a:t>Appropriate footwear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3600" b="1" i="1" kern="0" dirty="0"/>
              <a:t>Slips/Trips/Falls</a:t>
            </a:r>
          </a:p>
        </p:txBody>
      </p:sp>
      <p:pic>
        <p:nvPicPr>
          <p:cNvPr id="7" name="Picture 4" descr="http://www.wow-womenonwriting.com/uploaded_images/slip-747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714875"/>
            <a:ext cx="2857500" cy="2143125"/>
          </a:xfrm>
          <a:prstGeom prst="rect">
            <a:avLst/>
          </a:prstGeom>
          <a:noFill/>
        </p:spPr>
      </p:pic>
      <p:pic>
        <p:nvPicPr>
          <p:cNvPr id="346114" name="Picture 2" descr="C:\Users\kwalling\AppData\Local\Microsoft\Windows\Temporary Internet Files\Content.IE5\7DYIQKC8\MC90009787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777" y="1981201"/>
            <a:ext cx="2406945" cy="186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6116" name="Picture 4" descr="http://www.nexternal.com/armynavy/images/DueNorth-All-Purposes-Crampon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80932"/>
            <a:ext cx="4419600" cy="443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87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0578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38113" y="66675"/>
          <a:ext cx="8867775" cy="656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593" name="Image" r:id="rId3" imgW="5235439" imgH="3430992" progId="">
                  <p:embed/>
                </p:oleObj>
              </mc:Choice>
              <mc:Fallback>
                <p:oleObj name="Image" r:id="rId3" imgW="5235439" imgH="343099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3" y="66675"/>
                        <a:ext cx="8867775" cy="656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0579" name="Rectangle 3"/>
          <p:cNvSpPr>
            <a:spLocks noGrp="1" noChangeArrowheads="1"/>
          </p:cNvSpPr>
          <p:nvPr>
            <p:ph type="title"/>
          </p:nvPr>
        </p:nvSpPr>
        <p:spPr>
          <a:xfrm>
            <a:off x="701675" y="533400"/>
            <a:ext cx="7948613" cy="939800"/>
          </a:xfrm>
        </p:spPr>
        <p:txBody>
          <a:bodyPr/>
          <a:lstStyle/>
          <a:p>
            <a:pPr algn="ctr"/>
            <a:r>
              <a:rPr lang="en-US" sz="6000" i="0">
                <a:solidFill>
                  <a:schemeClr val="bg1"/>
                </a:solidFill>
              </a:rPr>
              <a:t>Summary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-76200"/>
            <a:ext cx="4953000" cy="1143000"/>
          </a:xfrm>
        </p:spPr>
        <p:txBody>
          <a:bodyPr/>
          <a:lstStyle/>
          <a:p>
            <a:r>
              <a:rPr lang="en-US" dirty="0"/>
              <a:t>Redding Climate Data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422201"/>
              </p:ext>
            </p:extLst>
          </p:nvPr>
        </p:nvGraphicFramePr>
        <p:xfrm>
          <a:off x="-6" y="914401"/>
          <a:ext cx="9144002" cy="6098076"/>
        </p:xfrm>
        <a:graphic>
          <a:graphicData uri="http://schemas.openxmlformats.org/drawingml/2006/table">
            <a:tbl>
              <a:tblPr/>
              <a:tblGrid>
                <a:gridCol w="65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51986">
                <a:tc gridSpan="1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Climate data for Redding, California (1961–1990)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98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Month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Jan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Feb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Mar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Apr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May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Jun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Jul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Aug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Sep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Oct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Nov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Dec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Year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232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Average high °F (°C)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57.3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(14.1)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C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61.3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(16.3)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D5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62.5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(16.9)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9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69.9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(21.1)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C1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80.5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(26.9)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90.4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(32.4)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E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98.3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(36.8)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2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95.7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(35.4)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2A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89.3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(31.8)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77.6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(25.3)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62.1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(16.7)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A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54.7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(12.6)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74.97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(23.86)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5483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Daily mean °F (°C)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45.5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(7.5)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50.7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(10.4)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6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F9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66.4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(19.1)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A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76.1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(24.5)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81.5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(27.5)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79.5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(26.4)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8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74.1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(23.4)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63.5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(17.5)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51.8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2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(7)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D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62.05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(16.64)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7232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Average low °F (°C)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35.7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(2.1)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40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41.7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(5.4)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(8)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52.3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0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61.8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(16.6)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B5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64.7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(18.2)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0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63.1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(17.3)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6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58.8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(14.9)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6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49.2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(9.6)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41.4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(5.2)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35.2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(1.8)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49.16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(9.53)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7232">
                <a:tc>
                  <a:txBody>
                    <a:bodyPr/>
                    <a:lstStyle/>
                    <a:p>
                      <a:pPr 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Precip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. 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inches </a:t>
                      </a:r>
                      <a:r>
                        <a:rPr lang="en-US" sz="1200" dirty="0">
                          <a:effectLst/>
                        </a:rPr>
                        <a:t>(mm)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6.06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(153.9)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FF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4.45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FF4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4.38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(111.3)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FF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2.08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(52.8)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FFA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1.27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(32.3)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F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0.56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(14.2)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F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0.17</a:t>
                      </a:r>
                      <a:b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(4.3)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F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0.46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(11.7)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F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0.91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(23.1)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FF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2.24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(56.9)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FF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5.21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(132.3)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5.51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(140)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FF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33.3</a:t>
                      </a:r>
                      <a:b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(845.8)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FF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5959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Avg. precipitation days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FFFFF"/>
                          </a:solidFill>
                          <a:effectLst/>
                        </a:rPr>
                        <a:t>13.1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5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8.7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12.3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6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7.9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9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7.2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4.0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0.6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0.9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2.1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4.1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6.8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A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10.2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77.9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389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Mean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monthly 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sunshine hours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226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256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312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1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351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395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423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451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421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338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314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251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204</a:t>
                      </a: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</a:rPr>
                        <a:t>3,942</a:t>
                      </a:r>
                    </a:p>
                  </a:txBody>
                  <a:tcPr marL="24938" marR="24938" marT="12469" marB="12469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6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986">
                <a:tc gridSpan="14"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effectLst/>
                        </a:rPr>
                        <a:t>Source: </a:t>
                      </a:r>
                      <a:r>
                        <a:rPr lang="en-US" sz="1200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"/>
                        </a:rPr>
                        <a:t>[12]</a:t>
                      </a:r>
                      <a:endParaRPr lang="en-US" sz="1200" dirty="0">
                        <a:effectLst/>
                      </a:endParaRPr>
                    </a:p>
                  </a:txBody>
                  <a:tcPr marL="24938" marR="24938" marT="12469" marB="12469" anchor="ctr">
                    <a:lnL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228600" y="2895600"/>
            <a:ext cx="2514600" cy="1295400"/>
          </a:xfrm>
          <a:prstGeom prst="ellipse">
            <a:avLst/>
          </a:prstGeom>
          <a:noFill/>
          <a:ln w="4445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096000" y="2819400"/>
            <a:ext cx="2514600" cy="1295400"/>
          </a:xfrm>
          <a:prstGeom prst="ellipse">
            <a:avLst/>
          </a:prstGeom>
          <a:noFill/>
          <a:ln w="4445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105400"/>
            <a:ext cx="7467600" cy="1569660"/>
          </a:xfrm>
          <a:prstGeom prst="rect">
            <a:avLst/>
          </a:prstGeom>
          <a:solidFill>
            <a:srgbClr val="0000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Record Low Temperature: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</a:rPr>
              <a:t>7 degrees F</a:t>
            </a:r>
          </a:p>
        </p:txBody>
      </p:sp>
    </p:spTree>
    <p:extLst>
      <p:ext uri="{BB962C8B-B14F-4D97-AF65-F5344CB8AC3E}">
        <p14:creationId xmlns:p14="http://schemas.microsoft.com/office/powerpoint/2010/main" val="101589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ChangeArrowheads="1"/>
          </p:cNvSpPr>
          <p:nvPr/>
        </p:nvSpPr>
        <p:spPr bwMode="auto">
          <a:xfrm>
            <a:off x="0" y="-5730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8531" name="Line 3"/>
          <p:cNvSpPr>
            <a:spLocks noChangeShapeType="1"/>
          </p:cNvSpPr>
          <p:nvPr/>
        </p:nvSpPr>
        <p:spPr bwMode="auto">
          <a:xfrm>
            <a:off x="1795463" y="3347951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2" name="Line 4"/>
          <p:cNvSpPr>
            <a:spLocks noChangeShapeType="1"/>
          </p:cNvSpPr>
          <p:nvPr/>
        </p:nvSpPr>
        <p:spPr bwMode="auto">
          <a:xfrm>
            <a:off x="1795463" y="3562264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3" name="Line 5"/>
          <p:cNvSpPr>
            <a:spLocks noChangeShapeType="1"/>
          </p:cNvSpPr>
          <p:nvPr/>
        </p:nvSpPr>
        <p:spPr bwMode="auto">
          <a:xfrm>
            <a:off x="2232025" y="3562264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4487863" y="6583363"/>
            <a:ext cx="168275" cy="846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en-US"/>
          </a:p>
          <a:p>
            <a:pPr algn="ctr"/>
            <a:endParaRPr lang="en-US"/>
          </a:p>
        </p:txBody>
      </p:sp>
      <p:pic>
        <p:nvPicPr>
          <p:cNvPr id="348162" name="Picture 2" descr="http://www.nws.noaa.gov/os/windchill/images/windchil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66076"/>
            <a:ext cx="9144000" cy="599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4038600" y="1855701"/>
            <a:ext cx="449263" cy="457200"/>
          </a:xfrm>
          <a:prstGeom prst="ellipse">
            <a:avLst/>
          </a:prstGeom>
          <a:noFill/>
          <a:ln w="666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001092" y="3633438"/>
            <a:ext cx="449263" cy="457200"/>
          </a:xfrm>
          <a:prstGeom prst="ellipse">
            <a:avLst/>
          </a:prstGeom>
          <a:noFill/>
          <a:ln w="666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04800" y="3633438"/>
            <a:ext cx="449263" cy="457200"/>
          </a:xfrm>
          <a:prstGeom prst="ellipse">
            <a:avLst/>
          </a:prstGeom>
          <a:noFill/>
          <a:ln w="666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4038600" y="2312901"/>
            <a:ext cx="411755" cy="1320537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6200000">
            <a:off x="2171700" y="2261245"/>
            <a:ext cx="411755" cy="3247029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301"/>
          <p:cNvSpPr>
            <a:spLocks noChangeArrowheads="1"/>
          </p:cNvSpPr>
          <p:nvPr/>
        </p:nvSpPr>
        <p:spPr bwMode="auto">
          <a:xfrm>
            <a:off x="518307" y="76200"/>
            <a:ext cx="82446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"/>
            <a:r>
              <a:rPr lang="en-US" sz="3600" b="1" i="1" dirty="0">
                <a:latin typeface="Arial" pitchFamily="34" charset="0"/>
              </a:rPr>
              <a:t>Risk Of Frostbite, 5ºF, 30 MPH wind </a:t>
            </a:r>
          </a:p>
          <a:p>
            <a:pPr fontAlgn="b"/>
            <a:endParaRPr lang="en-US" sz="3600" b="1" i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838200"/>
          </a:xfrm>
        </p:spPr>
        <p:txBody>
          <a:bodyPr/>
          <a:lstStyle/>
          <a:p>
            <a:r>
              <a:rPr lang="en-US" sz="4000" dirty="0"/>
              <a:t>How does the body lose heat?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" y="1727200"/>
            <a:ext cx="4621213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Radiation - 60%</a:t>
            </a:r>
          </a:p>
          <a:p>
            <a:endParaRPr lang="en-US" sz="2800" b="1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Convection – variable</a:t>
            </a:r>
          </a:p>
          <a:p>
            <a:endParaRPr lang="en-US" sz="2800" b="1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Conduction – variable</a:t>
            </a:r>
          </a:p>
          <a:p>
            <a:endParaRPr lang="en-US" sz="2800" b="1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Respiration - 6% - 10% </a:t>
            </a:r>
          </a:p>
          <a:p>
            <a:endParaRPr lang="en-US" sz="2800" b="1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Evaporation - 12% - 15%</a:t>
            </a:r>
            <a:endParaRPr lang="en-US" sz="2800">
              <a:solidFill>
                <a:srgbClr val="000000"/>
              </a:solidFill>
            </a:endParaRPr>
          </a:p>
        </p:txBody>
      </p:sp>
      <p:pic>
        <p:nvPicPr>
          <p:cNvPr id="151552" name="Picture 1024" descr="Caribouh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066800"/>
            <a:ext cx="379931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algn="ctr"/>
            <a:r>
              <a:rPr lang="en-US" sz="4000" dirty="0"/>
              <a:t>Body Response to the Cold Weather Environment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534400" cy="1905000"/>
          </a:xfrm>
          <a:solidFill>
            <a:srgbClr val="0070C0"/>
          </a:solidFill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bg1"/>
                </a:solidFill>
              </a:rPr>
              <a:t>Shell/Core Effect 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bg1"/>
                </a:solidFill>
              </a:rPr>
              <a:t>-Body pulls blood from extremities to keep the core warm.</a:t>
            </a:r>
          </a:p>
          <a:p>
            <a:pPr>
              <a:buFontTx/>
              <a:buNone/>
            </a:pPr>
            <a:endParaRPr lang="en-US" sz="14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DD683E-0F31-4106-A213-53EFB3891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3886200"/>
            <a:ext cx="8534400" cy="2667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b="1" kern="0" dirty="0">
                <a:solidFill>
                  <a:srgbClr val="FFFF00"/>
                </a:solidFill>
              </a:rPr>
              <a:t>Cold Diuresis </a:t>
            </a:r>
          </a:p>
          <a:p>
            <a:pPr>
              <a:buFontTx/>
              <a:buNone/>
            </a:pPr>
            <a:r>
              <a:rPr lang="en-US" kern="0" dirty="0">
                <a:solidFill>
                  <a:srgbClr val="FFFF00"/>
                </a:solidFill>
              </a:rPr>
              <a:t>Kidneys sense increase of volume in core</a:t>
            </a:r>
          </a:p>
          <a:p>
            <a:pPr>
              <a:buFontTx/>
              <a:buChar char="-"/>
            </a:pPr>
            <a:r>
              <a:rPr lang="en-US" kern="0" dirty="0">
                <a:solidFill>
                  <a:srgbClr val="FFFF00"/>
                </a:solidFill>
              </a:rPr>
              <a:t>Increased urination</a:t>
            </a:r>
          </a:p>
          <a:p>
            <a:pPr>
              <a:buFontTx/>
              <a:buChar char="-"/>
            </a:pPr>
            <a:r>
              <a:rPr lang="en-US" kern="0" dirty="0">
                <a:solidFill>
                  <a:srgbClr val="FFFF00"/>
                </a:solidFill>
              </a:rPr>
              <a:t>Thirst mechanism is also disrupted</a:t>
            </a:r>
          </a:p>
          <a:p>
            <a:pPr>
              <a:buFontTx/>
              <a:buNone/>
            </a:pPr>
            <a:endParaRPr lang="en-US" kern="0" dirty="0">
              <a:solidFill>
                <a:srgbClr val="FFFF00"/>
              </a:solidFill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7DFDFDD3-35B8-49D4-BAAC-081D1F86FE45}"/>
              </a:ext>
            </a:extLst>
          </p:cNvPr>
          <p:cNvSpPr/>
          <p:nvPr/>
        </p:nvSpPr>
        <p:spPr bwMode="auto">
          <a:xfrm>
            <a:off x="4001756" y="3200400"/>
            <a:ext cx="988088" cy="10668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76200"/>
            <a:ext cx="7772400" cy="838200"/>
          </a:xfrm>
        </p:spPr>
        <p:txBody>
          <a:bodyPr/>
          <a:lstStyle/>
          <a:p>
            <a:r>
              <a:rPr lang="en-US" sz="4000" dirty="0"/>
              <a:t>Individual Factors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3400" y="1066800"/>
            <a:ext cx="8153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Age 	   		Geographic Origin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Discipline 	Psycho-Social Factor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Training 		Fatigue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Experience 	Activity 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Drugs 		Nutrition 	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dirty="0">
                <a:solidFill>
                  <a:srgbClr val="000000"/>
                </a:solidFill>
                <a:latin typeface="Arial" pitchFamily="34" charset="0"/>
              </a:rPr>
              <a:t>Previous Cold Injuries	Other Injuries</a:t>
            </a:r>
          </a:p>
          <a:p>
            <a:endParaRPr lang="en-US" sz="3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345090" name="Picture 2" descr="C:\Users\kwalling\AppData\Local\Microsoft\Windows\Temporary Internet Files\Content.IE5\YX2WYTRO\MC9002290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2846994"/>
            <a:ext cx="2471551" cy="26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762000"/>
          </a:xfrm>
        </p:spPr>
        <p:txBody>
          <a:bodyPr/>
          <a:lstStyle/>
          <a:p>
            <a:r>
              <a:rPr lang="en-US" sz="4000" dirty="0"/>
              <a:t>Food and </a:t>
            </a:r>
            <a:r>
              <a:rPr lang="en-US" sz="4400" dirty="0"/>
              <a:t>Water</a:t>
            </a:r>
            <a:r>
              <a:rPr lang="en-US" sz="4000" dirty="0"/>
              <a:t> Requirements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00" y="1524000"/>
            <a:ext cx="76962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000000"/>
                </a:solidFill>
                <a:latin typeface="Arial" pitchFamily="34" charset="0"/>
              </a:rPr>
              <a:t>Calories – 4500-6,000 calories per day</a:t>
            </a:r>
          </a:p>
          <a:p>
            <a:endParaRPr lang="en-US" sz="3200" b="1" i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i="1" dirty="0">
                <a:solidFill>
                  <a:srgbClr val="000000"/>
                </a:solidFill>
                <a:latin typeface="Arial" pitchFamily="34" charset="0"/>
              </a:rPr>
              <a:t>Fats and proteins</a:t>
            </a:r>
          </a:p>
          <a:p>
            <a:endParaRPr lang="en-US" sz="3200" b="1" i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i="1" dirty="0">
                <a:solidFill>
                  <a:srgbClr val="000000"/>
                </a:solidFill>
                <a:latin typeface="Arial" pitchFamily="34" charset="0"/>
              </a:rPr>
              <a:t>Hot meals</a:t>
            </a:r>
          </a:p>
          <a:p>
            <a:endParaRPr lang="en-US" sz="3200" b="1" i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i="1" dirty="0">
                <a:solidFill>
                  <a:srgbClr val="000000"/>
                </a:solidFill>
                <a:latin typeface="Arial" pitchFamily="34" charset="0"/>
              </a:rPr>
              <a:t>Vitamins</a:t>
            </a:r>
          </a:p>
          <a:p>
            <a:endParaRPr lang="en-US" sz="3200" b="1" i="1" dirty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3200" b="1" i="1" dirty="0">
                <a:solidFill>
                  <a:srgbClr val="000000"/>
                </a:solidFill>
                <a:latin typeface="Arial" pitchFamily="34" charset="0"/>
              </a:rPr>
              <a:t>3.5-5 quarts of water per day</a:t>
            </a:r>
          </a:p>
        </p:txBody>
      </p:sp>
      <p:pic>
        <p:nvPicPr>
          <p:cNvPr id="345090" name="Picture 2" descr="Image result for 6000 calories a day">
            <a:extLst>
              <a:ext uri="{FF2B5EF4-FFF2-40B4-BE49-F238E27FC236}">
                <a16:creationId xmlns:a16="http://schemas.microsoft.com/office/drawing/2014/main" id="{E3998F0E-B3BD-4556-BBC3-3C28AFEB9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38400"/>
            <a:ext cx="3703614" cy="276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10525</TotalTime>
  <Words>1183</Words>
  <Application>Microsoft Office PowerPoint</Application>
  <PresentationFormat>On-screen Show (4:3)</PresentationFormat>
  <Paragraphs>342</Paragraphs>
  <Slides>32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Times New Roman</vt:lpstr>
      <vt:lpstr>Default Design</vt:lpstr>
      <vt:lpstr>CorelDRAW!</vt:lpstr>
      <vt:lpstr>Clip</vt:lpstr>
      <vt:lpstr>Image</vt:lpstr>
      <vt:lpstr>Cold Weather  Safety  </vt:lpstr>
      <vt:lpstr>Cold Weather Considerations</vt:lpstr>
      <vt:lpstr>Environmental Factors</vt:lpstr>
      <vt:lpstr>Redding Climate Data</vt:lpstr>
      <vt:lpstr>PowerPoint Presentation</vt:lpstr>
      <vt:lpstr>How does the body lose heat?</vt:lpstr>
      <vt:lpstr>Body Response to the Cold Weather Environment</vt:lpstr>
      <vt:lpstr>Individual Factors</vt:lpstr>
      <vt:lpstr>Food and Water Requirements</vt:lpstr>
      <vt:lpstr>Remember: COLD!</vt:lpstr>
      <vt:lpstr>Dehydration</vt:lpstr>
      <vt:lpstr>Hypothermia</vt:lpstr>
      <vt:lpstr>Chilblain</vt:lpstr>
      <vt:lpstr>Frostbite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Immersion Foot</vt:lpstr>
      <vt:lpstr>PowerPoint Presentation</vt:lpstr>
      <vt:lpstr>PowerPoint Presentation</vt:lpstr>
      <vt:lpstr>PowerPoint Presentation</vt:lpstr>
      <vt:lpstr>Carbon Monoxide Poisoning</vt:lpstr>
      <vt:lpstr>Cold Weather Driving</vt:lpstr>
      <vt:lpstr>Cold Weather Driving</vt:lpstr>
      <vt:lpstr>PowerPoint Presentation</vt:lpstr>
      <vt:lpstr>Summary</vt:lpstr>
    </vt:vector>
  </TitlesOfParts>
  <Company>U.S.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apvrgnwt</dc:creator>
  <cp:lastModifiedBy>Kurt Walling</cp:lastModifiedBy>
  <cp:revision>103</cp:revision>
  <cp:lastPrinted>2001-05-04T16:37:59Z</cp:lastPrinted>
  <dcterms:created xsi:type="dcterms:W3CDTF">1999-06-23T22:35:30Z</dcterms:created>
  <dcterms:modified xsi:type="dcterms:W3CDTF">2017-11-07T19:36:16Z</dcterms:modified>
</cp:coreProperties>
</file>