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68" r:id="rId3"/>
    <p:sldId id="795" r:id="rId4"/>
    <p:sldId id="796" r:id="rId5"/>
    <p:sldId id="797" r:id="rId6"/>
    <p:sldId id="799" r:id="rId7"/>
    <p:sldId id="798" r:id="rId8"/>
    <p:sldId id="257" r:id="rId9"/>
    <p:sldId id="258" r:id="rId10"/>
    <p:sldId id="793" r:id="rId11"/>
    <p:sldId id="794" r:id="rId12"/>
    <p:sldId id="261" r:id="rId13"/>
    <p:sldId id="270" r:id="rId14"/>
    <p:sldId id="782" r:id="rId15"/>
    <p:sldId id="779" r:id="rId16"/>
    <p:sldId id="780" r:id="rId17"/>
    <p:sldId id="781" r:id="rId18"/>
    <p:sldId id="785" r:id="rId19"/>
    <p:sldId id="786" r:id="rId20"/>
    <p:sldId id="787" r:id="rId21"/>
    <p:sldId id="789" r:id="rId22"/>
    <p:sldId id="272" r:id="rId23"/>
    <p:sldId id="265" r:id="rId24"/>
    <p:sldId id="269" r:id="rId25"/>
    <p:sldId id="271" r:id="rId26"/>
    <p:sldId id="273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4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983E2C-7112-413A-B6B4-C225B07709B4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5ED216-7080-4D8B-BEC3-E0C30D917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715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Raybestos</a:t>
            </a:r>
            <a:r>
              <a:rPr lang="en-US" dirty="0"/>
              <a:t> brand was manufactured by </a:t>
            </a:r>
            <a:r>
              <a:rPr lang="en-US" dirty="0" err="1"/>
              <a:t>Raymark</a:t>
            </a:r>
            <a:r>
              <a:rPr lang="en-US" dirty="0"/>
              <a:t> Industries, Inc in Stratford</a:t>
            </a:r>
            <a:r>
              <a:rPr lang="en-US" baseline="0" dirty="0"/>
              <a:t> Connecticut from </a:t>
            </a:r>
            <a:r>
              <a:rPr lang="en-US" dirty="0"/>
              <a:t>1919 until 1989 manufacturing asbestos brake linings and other automotive asbestos products. The owners</a:t>
            </a:r>
            <a:r>
              <a:rPr lang="en-US" baseline="0" dirty="0"/>
              <a:t> declared bankruptcy due to asbestos lawsuits and sold the brand.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EC70A-6A1D-4B89-BE84-34EFE057E00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78B35F7-1DBF-4C2B-8BDA-939712E117CC}" type="datetimeFigureOut">
              <a:rPr lang="en-US" smtClean="0"/>
              <a:pPr/>
              <a:t>5/18/2021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ADD9ECA-7B12-466F-82B1-FAA27328DE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B35F7-1DBF-4C2B-8BDA-939712E117CC}" type="datetimeFigureOut">
              <a:rPr lang="en-US" smtClean="0"/>
              <a:pPr/>
              <a:t>5/18/2021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9ECA-7B12-466F-82B1-FAA27328DE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B35F7-1DBF-4C2B-8BDA-939712E117CC}" type="datetimeFigureOut">
              <a:rPr lang="en-US" smtClean="0"/>
              <a:pPr/>
              <a:t>5/18/2021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9ECA-7B12-466F-82B1-FAA27328DE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B35F7-1DBF-4C2B-8BDA-939712E117CC}" type="datetimeFigureOut">
              <a:rPr lang="en-US" smtClean="0"/>
              <a:pPr/>
              <a:t>5/18/2021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9ECA-7B12-466F-82B1-FAA27328DEF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B35F7-1DBF-4C2B-8BDA-939712E117CC}" type="datetimeFigureOut">
              <a:rPr lang="en-US" smtClean="0"/>
              <a:pPr/>
              <a:t>5/18/2021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9ECA-7B12-466F-82B1-FAA27328DEF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B35F7-1DBF-4C2B-8BDA-939712E117CC}" type="datetimeFigureOut">
              <a:rPr lang="en-US" smtClean="0"/>
              <a:pPr/>
              <a:t>5/18/2021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9ECA-7B12-466F-82B1-FAA27328DEF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B35F7-1DBF-4C2B-8BDA-939712E117CC}" type="datetimeFigureOut">
              <a:rPr lang="en-US" smtClean="0"/>
              <a:pPr/>
              <a:t>5/18/2021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9ECA-7B12-466F-82B1-FAA27328DE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B35F7-1DBF-4C2B-8BDA-939712E117CC}" type="datetimeFigureOut">
              <a:rPr lang="en-US" smtClean="0"/>
              <a:pPr/>
              <a:t>5/18/2021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9ECA-7B12-466F-82B1-FAA27328DEF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B35F7-1DBF-4C2B-8BDA-939712E117CC}" type="datetimeFigureOut">
              <a:rPr lang="en-US" smtClean="0"/>
              <a:pPr/>
              <a:t>5/18/2021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9ECA-7B12-466F-82B1-FAA27328DE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678B35F7-1DBF-4C2B-8BDA-939712E117CC}" type="datetimeFigureOut">
              <a:rPr lang="en-US" smtClean="0"/>
              <a:pPr/>
              <a:t>5/18/2021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D9ECA-7B12-466F-82B1-FAA27328DE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78B35F7-1DBF-4C2B-8BDA-939712E117CC}" type="datetimeFigureOut">
              <a:rPr lang="en-US" smtClean="0"/>
              <a:pPr/>
              <a:t>5/18/2021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ADD9ECA-7B12-466F-82B1-FAA27328DEF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78B35F7-1DBF-4C2B-8BDA-939712E117CC}" type="datetimeFigureOut">
              <a:rPr lang="en-US" smtClean="0"/>
              <a:pPr/>
              <a:t>5/18/2021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ADD9ECA-7B12-466F-82B1-FAA27328DE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990600"/>
            <a:ext cx="4343400" cy="1829761"/>
          </a:xfrm>
        </p:spPr>
        <p:txBody>
          <a:bodyPr/>
          <a:lstStyle/>
          <a:p>
            <a:pPr algn="ctr"/>
            <a:r>
              <a:rPr lang="en-US" dirty="0">
                <a:latin typeface="Arial" pitchFamily="34" charset="0"/>
                <a:cs typeface="Arial" pitchFamily="34" charset="0"/>
              </a:rPr>
              <a:t>Asbestos Awareness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791200"/>
            <a:ext cx="721518" cy="685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371600" y="6019800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64008" lvl="0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Courtesy of Schools Insurance Authority and Shasta Trinity Schools Insurance Group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5791200"/>
            <a:ext cx="1600200" cy="8001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4" name="Picture 4" descr="https://encrypted-tbn0.gstatic.com/images?q=tbn:ANd9GcQNMaXA-rOHUROEZnW_66GBxH_dM2Kl21AY4XKUv8eGcmS56WyqA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740" y="1387920"/>
            <a:ext cx="2819400" cy="210370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31323"/>
            <a:ext cx="8458200" cy="859277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Mechanism of Asbestos Related Disease</a:t>
            </a:r>
          </a:p>
        </p:txBody>
      </p:sp>
      <p:pic>
        <p:nvPicPr>
          <p:cNvPr id="4" name="Picture 2" descr="https://encrypted-tbn3.gstatic.com/images?q=tbn:ANd9GcQc4AuHUDoNkT38qPMEIbku0vAybclTvLck32Vhpv0zxzSHmTOaL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594" y="1144374"/>
            <a:ext cx="2590800" cy="2590800"/>
          </a:xfrm>
          <a:prstGeom prst="rect">
            <a:avLst/>
          </a:prstGeom>
          <a:noFill/>
        </p:spPr>
      </p:pic>
      <p:pic>
        <p:nvPicPr>
          <p:cNvPr id="66562" name="Picture 2" descr="https://encrypted-tbn3.gstatic.com/images?q=tbn:ANd9GcSx-sJCD33yfB2fCTJuVzWb1JBowJVtyOaZQm4JbKg9RCymneb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30867" y="1144374"/>
            <a:ext cx="3200400" cy="2677885"/>
          </a:xfrm>
          <a:prstGeom prst="rect">
            <a:avLst/>
          </a:prstGeom>
          <a:noFill/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81000" y="3961448"/>
            <a:ext cx="8915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0" dirty="0"/>
              <a:t>Cells to attack the “invader”/fiber.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0" dirty="0"/>
              <a:t>Attack cells release chemicals. Doesn’t work on asbestos fibers!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0" dirty="0"/>
              <a:t>Chemicals kill healthy tissue around the fiber.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0" dirty="0"/>
              <a:t>Causes major scarring of alveoli.</a:t>
            </a:r>
            <a:endParaRPr lang="en-US" sz="2800" b="0" i="1" dirty="0"/>
          </a:p>
        </p:txBody>
      </p:sp>
    </p:spTree>
    <p:extLst>
      <p:ext uri="{BB962C8B-B14F-4D97-AF65-F5344CB8AC3E}">
        <p14:creationId xmlns:p14="http://schemas.microsoft.com/office/powerpoint/2010/main" val="1808674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152400"/>
            <a:ext cx="5650992" cy="685800"/>
          </a:xfrm>
        </p:spPr>
        <p:txBody>
          <a:bodyPr>
            <a:normAutofit/>
          </a:bodyPr>
          <a:lstStyle/>
          <a:p>
            <a:r>
              <a:rPr lang="en-US" sz="3600" dirty="0"/>
              <a:t>Asbestosis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838200"/>
            <a:ext cx="7498080" cy="4800600"/>
          </a:xfrm>
        </p:spPr>
        <p:txBody>
          <a:bodyPr/>
          <a:lstStyle/>
          <a:p>
            <a:r>
              <a:rPr lang="en-US" sz="2800" dirty="0"/>
              <a:t>Scarring of the lung tissue</a:t>
            </a:r>
          </a:p>
          <a:p>
            <a:pPr lvl="1">
              <a:lnSpc>
                <a:spcPct val="130000"/>
              </a:lnSpc>
            </a:pPr>
            <a:r>
              <a:rPr lang="en-US" dirty="0"/>
              <a:t>Lowers function which stresses other systems</a:t>
            </a:r>
          </a:p>
          <a:p>
            <a:pPr>
              <a:lnSpc>
                <a:spcPct val="130000"/>
              </a:lnSpc>
            </a:pPr>
            <a:r>
              <a:rPr lang="en-US" sz="2800" dirty="0"/>
              <a:t>Progressive, degenerative and incurable</a:t>
            </a:r>
          </a:p>
          <a:p>
            <a:r>
              <a:rPr lang="en-US" sz="2800" dirty="0"/>
              <a:t>First recorded case in 1924 </a:t>
            </a:r>
          </a:p>
          <a:p>
            <a:r>
              <a:rPr lang="en-US" sz="2800" dirty="0"/>
              <a:t>Spirometry lung function tests to assess</a:t>
            </a:r>
          </a:p>
          <a:p>
            <a:pPr marL="3657600" lvl="8" indent="0">
              <a:buNone/>
            </a:pPr>
            <a:endParaRPr lang="en-US" dirty="0"/>
          </a:p>
        </p:txBody>
      </p:sp>
      <p:pic>
        <p:nvPicPr>
          <p:cNvPr id="4" name="Picture 1026" descr="D:\s pictures, jpeg\scarred alveoli.jpg"/>
          <p:cNvPicPr>
            <a:picLocks noChangeAspect="1" noChangeArrowheads="1"/>
          </p:cNvPicPr>
          <p:nvPr/>
        </p:nvPicPr>
        <p:blipFill>
          <a:blip r:embed="rId2" cstate="print"/>
          <a:srcRect t="9259" b="20370"/>
          <a:stretch>
            <a:fillRect/>
          </a:stretch>
        </p:blipFill>
        <p:spPr bwMode="auto">
          <a:xfrm>
            <a:off x="152400" y="3886200"/>
            <a:ext cx="5105400" cy="2694517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5334000" y="4234696"/>
            <a:ext cx="38100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/>
              <a:t>Similar to:</a:t>
            </a:r>
          </a:p>
          <a:p>
            <a:r>
              <a:rPr lang="en-US" sz="2200" dirty="0"/>
              <a:t>Silicosis from Silica Exposure</a:t>
            </a:r>
          </a:p>
          <a:p>
            <a:r>
              <a:rPr lang="en-US" sz="2200" dirty="0" err="1"/>
              <a:t>Byssinosis</a:t>
            </a:r>
            <a:r>
              <a:rPr lang="en-US" sz="2200" dirty="0"/>
              <a:t> from Cotton</a:t>
            </a:r>
          </a:p>
          <a:p>
            <a:r>
              <a:rPr lang="en-US" sz="2200" dirty="0"/>
              <a:t>Pneumoconiosis from Coal</a:t>
            </a:r>
          </a:p>
          <a:p>
            <a:r>
              <a:rPr lang="en-US" sz="2200" dirty="0" err="1"/>
              <a:t>Berylliosis</a:t>
            </a:r>
            <a:r>
              <a:rPr lang="en-US" sz="2200" dirty="0"/>
              <a:t> from Beryllium</a:t>
            </a:r>
          </a:p>
        </p:txBody>
      </p:sp>
    </p:spTree>
    <p:extLst>
      <p:ext uri="{BB962C8B-B14F-4D97-AF65-F5344CB8AC3E}">
        <p14:creationId xmlns:p14="http://schemas.microsoft.com/office/powerpoint/2010/main" val="38000458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is it commonly found?</a:t>
            </a:r>
          </a:p>
        </p:txBody>
      </p:sp>
      <p:pic>
        <p:nvPicPr>
          <p:cNvPr id="2056" name="Picture 8" descr="http://upload.wikimedia.org/wikipedia/commons/thumb/7/7c/FAC-roof-sheeting.JPG/300px-FAC-roof-sheet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43000"/>
            <a:ext cx="5008648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www.entrepreneurshiplife.com/wp-content/uploads/2013/06/asbesto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846443"/>
            <a:ext cx="4572000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townsvilleasbestos.com.au/wp-content/uploads/floor-tile-damaged1-1024x76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556139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ontent Placeholder 1"/>
          <p:cNvSpPr>
            <a:spLocks noGrp="1"/>
          </p:cNvSpPr>
          <p:nvPr>
            <p:ph idx="1"/>
          </p:nvPr>
        </p:nvSpPr>
        <p:spPr>
          <a:xfrm>
            <a:off x="5313448" y="1267225"/>
            <a:ext cx="3865648" cy="2328671"/>
          </a:xfrm>
        </p:spPr>
        <p:txBody>
          <a:bodyPr>
            <a:noAutofit/>
          </a:bodyPr>
          <a:lstStyle/>
          <a:p>
            <a:r>
              <a:rPr lang="en-US" sz="4400" b="1" dirty="0"/>
              <a:t>Ceiling tiles</a:t>
            </a:r>
          </a:p>
          <a:p>
            <a:r>
              <a:rPr lang="en-US" sz="4400" b="1" dirty="0"/>
              <a:t>Flooring</a:t>
            </a:r>
          </a:p>
          <a:p>
            <a:r>
              <a:rPr lang="en-US" sz="4400" b="1" dirty="0"/>
              <a:t>Insulation</a:t>
            </a:r>
            <a:endParaRPr lang="en-US" sz="4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is it commonly found?</a:t>
            </a:r>
          </a:p>
        </p:txBody>
      </p:sp>
      <p:pic>
        <p:nvPicPr>
          <p:cNvPr id="6" name="Picture 12" descr="http://trublustructuralinspections.com.au/wp-content/uploads/2012/06/Damaged-Asbestos-Ceiling-Sheeting-in-Hotel-Ba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8800"/>
            <a:ext cx="5919303" cy="443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c1.staticflickr.com/3/2423/3942764025_38361229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0" y="1676400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5181599" y="4800600"/>
            <a:ext cx="3962401" cy="1871471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4400" b="1" dirty="0"/>
              <a:t>Drywall mud</a:t>
            </a:r>
          </a:p>
          <a:p>
            <a:r>
              <a:rPr lang="en-US" sz="4400" b="1" dirty="0"/>
              <a:t>Mastic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311371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838200"/>
          </a:xfrm>
        </p:spPr>
        <p:txBody>
          <a:bodyPr>
            <a:normAutofit/>
          </a:bodyPr>
          <a:lstStyle/>
          <a:p>
            <a:r>
              <a:rPr lang="en-US" sz="3600" dirty="0"/>
              <a:t>Examples of Common ACM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 l="14861" t="36458" r="47071" b="27083"/>
          <a:stretch>
            <a:fillRect/>
          </a:stretch>
        </p:blipFill>
        <p:spPr bwMode="auto">
          <a:xfrm>
            <a:off x="0" y="1143000"/>
            <a:ext cx="4953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19912" t="25000" r="45534" b="7292"/>
          <a:stretch>
            <a:fillRect/>
          </a:stretch>
        </p:blipFill>
        <p:spPr bwMode="auto">
          <a:xfrm>
            <a:off x="1371600" y="3919780"/>
            <a:ext cx="2528668" cy="2785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 l="19327" t="15625" r="45534" b="6250"/>
          <a:stretch>
            <a:fillRect/>
          </a:stretch>
        </p:blipFill>
        <p:spPr bwMode="auto">
          <a:xfrm>
            <a:off x="4572000" y="1143000"/>
            <a:ext cx="420624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71038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3919079" cy="1143000"/>
          </a:xfrm>
        </p:spPr>
        <p:txBody>
          <a:bodyPr/>
          <a:lstStyle/>
          <a:p>
            <a:r>
              <a:rPr lang="en-US" sz="3200" dirty="0" err="1"/>
              <a:t>Transite</a:t>
            </a:r>
            <a:r>
              <a:rPr lang="en-US" sz="3200" dirty="0"/>
              <a:t> Pipe</a:t>
            </a:r>
          </a:p>
        </p:txBody>
      </p:sp>
      <p:pic>
        <p:nvPicPr>
          <p:cNvPr id="5" name="Picture 9" descr="http://commonground.edrnet.com/files/9a03c7b83c/transite_pipe_close_u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23879" y="3581400"/>
            <a:ext cx="4920121" cy="3276601"/>
          </a:xfrm>
          <a:prstGeom prst="rect">
            <a:avLst/>
          </a:prstGeom>
          <a:noFill/>
        </p:spPr>
      </p:pic>
      <p:pic>
        <p:nvPicPr>
          <p:cNvPr id="4" name="Picture 5" descr="http://www.asbestos.net/exposure/products/construction/%7E/media/AsbestosNet/Asbestos-o-rama/Asbestos-Transite-Pipe.jpg?w=475&amp;h=323&amp;as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3412" y="0"/>
            <a:ext cx="4930588" cy="3733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3400" y="1134576"/>
            <a:ext cx="31242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600" b="1" dirty="0"/>
              <a:t>12-50% asbestos fiber to provide tensile strength </a:t>
            </a:r>
          </a:p>
          <a:p>
            <a:pPr>
              <a:buFont typeface="Arial" pitchFamily="34" charset="0"/>
              <a:buChar char="•"/>
            </a:pPr>
            <a:endParaRPr lang="en-US" sz="2600" b="1" dirty="0"/>
          </a:p>
          <a:p>
            <a:pPr>
              <a:buFont typeface="Arial" pitchFamily="34" charset="0"/>
              <a:buChar char="•"/>
            </a:pPr>
            <a:r>
              <a:rPr lang="en-US" sz="2600" b="1" dirty="0"/>
              <a:t>Fibers act similar to steel in reinforced concrete</a:t>
            </a:r>
          </a:p>
          <a:p>
            <a:pPr>
              <a:buFont typeface="Arial" pitchFamily="34" charset="0"/>
              <a:buChar char="•"/>
            </a:pPr>
            <a:endParaRPr lang="en-US" sz="2600" b="1" dirty="0"/>
          </a:p>
          <a:p>
            <a:pPr>
              <a:buFont typeface="Arial" pitchFamily="34" charset="0"/>
              <a:buChar char="•"/>
            </a:pPr>
            <a:r>
              <a:rPr lang="en-US" sz="2600" b="1" dirty="0"/>
              <a:t>Used for water,  sewer, gas lines and vents </a:t>
            </a:r>
          </a:p>
        </p:txBody>
      </p:sp>
    </p:spTree>
    <p:extLst>
      <p:ext uri="{BB962C8B-B14F-4D97-AF65-F5344CB8AC3E}">
        <p14:creationId xmlns:p14="http://schemas.microsoft.com/office/powerpoint/2010/main" val="42902643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902" name="Picture 14" descr="https://encrypted-tbn1.gstatic.com/images?q=tbn:ANd9GcTypu8P1q9NBVOR6wZ3qAHUGpaInkbb0noVJULu-j8LV1ktMODSF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2108" y="1150138"/>
            <a:ext cx="2610892" cy="2090794"/>
          </a:xfrm>
          <a:prstGeom prst="rect">
            <a:avLst/>
          </a:prstGeom>
          <a:noFill/>
        </p:spPr>
      </p:pic>
      <p:pic>
        <p:nvPicPr>
          <p:cNvPr id="37898" name="Picture 10" descr="https://encrypted-tbn2.gstatic.com/images?q=tbn:ANd9GcRWLUup-v6phdC1e6oTHeOHBcpsMkfHbSttOqLdqfR6T3UkVYP0_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838200"/>
            <a:ext cx="5334000" cy="3414212"/>
          </a:xfrm>
          <a:prstGeom prst="rect">
            <a:avLst/>
          </a:prstGeom>
          <a:noFill/>
        </p:spPr>
      </p:pic>
      <p:pic>
        <p:nvPicPr>
          <p:cNvPr id="37896" name="Picture 8" descr="https://encrypted-tbn1.gstatic.com/images?q=tbn:ANd9GcTb8JHpItBb5mMxD652k0Ie2OdqMDbJjprlHno-Bjst332rlmZ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382" y="1219200"/>
            <a:ext cx="2629268" cy="3510208"/>
          </a:xfrm>
          <a:prstGeom prst="rect">
            <a:avLst/>
          </a:prstGeom>
          <a:noFill/>
        </p:spPr>
      </p:pic>
      <p:pic>
        <p:nvPicPr>
          <p:cNvPr id="37890" name="Picture 2" descr="Green Asbestos Tile Shingl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918" y="4194881"/>
            <a:ext cx="4183682" cy="235831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-152400"/>
            <a:ext cx="7498080" cy="1143000"/>
          </a:xfrm>
        </p:spPr>
        <p:txBody>
          <a:bodyPr>
            <a:normAutofit/>
          </a:bodyPr>
          <a:lstStyle/>
          <a:p>
            <a:r>
              <a:rPr lang="en-US" sz="3600" dirty="0"/>
              <a:t>Examples of </a:t>
            </a:r>
            <a:r>
              <a:rPr lang="en-US" sz="3600" dirty="0" err="1"/>
              <a:t>Transite</a:t>
            </a:r>
            <a:r>
              <a:rPr lang="en-US" sz="3600" dirty="0"/>
              <a:t> Materials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2164" y="4927703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“Wood” Textured </a:t>
            </a:r>
            <a:r>
              <a:rPr lang="en-US" b="1" dirty="0" err="1">
                <a:solidFill>
                  <a:schemeClr val="bg1"/>
                </a:solidFill>
              </a:rPr>
              <a:t>Transite</a:t>
            </a:r>
            <a:r>
              <a:rPr lang="en-US" b="1" dirty="0">
                <a:solidFill>
                  <a:schemeClr val="bg1"/>
                </a:solidFill>
              </a:rPr>
              <a:t> Shingles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2164" y="2953434"/>
            <a:ext cx="20462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bg1"/>
                </a:solidFill>
              </a:rPr>
              <a:t>Transite</a:t>
            </a:r>
            <a:r>
              <a:rPr lang="en-US" b="1" dirty="0">
                <a:solidFill>
                  <a:schemeClr val="bg1"/>
                </a:solidFill>
              </a:rPr>
              <a:t> Vent Pipe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52800" y="21336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Corrugated </a:t>
            </a:r>
            <a:r>
              <a:rPr lang="en-US" b="1" dirty="0" err="1">
                <a:solidFill>
                  <a:schemeClr val="bg1"/>
                </a:solidFill>
              </a:rPr>
              <a:t>Transite</a:t>
            </a:r>
            <a:r>
              <a:rPr lang="en-US" b="1" dirty="0">
                <a:solidFill>
                  <a:schemeClr val="bg1"/>
                </a:solidFill>
              </a:rPr>
              <a:t> Panels</a:t>
            </a:r>
          </a:p>
        </p:txBody>
      </p:sp>
      <p:pic>
        <p:nvPicPr>
          <p:cNvPr id="37904" name="Picture 16" descr="https://encrypted-tbn0.gstatic.com/images?q=tbn:ANd9GcQGRNsyvaA41CVjy2nR7G88zVaLgHPLQaW1hgSz9jZbnGPLpCS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00600" y="3657600"/>
            <a:ext cx="4038600" cy="3025055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7033098" y="3488437"/>
            <a:ext cx="1900590" cy="304698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Non-Asbestos </a:t>
            </a:r>
            <a:r>
              <a:rPr lang="en-US" sz="2400" b="1" dirty="0" err="1"/>
              <a:t>Transite</a:t>
            </a:r>
            <a:r>
              <a:rPr lang="en-US" sz="2400" b="1" dirty="0"/>
              <a:t> HT Fiber Board -</a:t>
            </a:r>
          </a:p>
          <a:p>
            <a:r>
              <a:rPr lang="en-US" sz="2400" b="1" dirty="0"/>
              <a:t>Contains </a:t>
            </a:r>
            <a:r>
              <a:rPr lang="en-US" sz="2400" b="1" u="sng" dirty="0"/>
              <a:t>Crystalline Silica</a:t>
            </a:r>
          </a:p>
        </p:txBody>
      </p:sp>
      <p:cxnSp>
        <p:nvCxnSpPr>
          <p:cNvPr id="18" name="Straight Arrow Connector 17"/>
          <p:cNvCxnSpPr>
            <a:cxnSpLocks/>
          </p:cNvCxnSpPr>
          <p:nvPr/>
        </p:nvCxnSpPr>
        <p:spPr>
          <a:xfrm flipH="1" flipV="1">
            <a:off x="7848600" y="2514600"/>
            <a:ext cx="134793" cy="114300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28375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396"/>
            <a:ext cx="7772400" cy="945204"/>
          </a:xfrm>
        </p:spPr>
        <p:txBody>
          <a:bodyPr>
            <a:normAutofit/>
          </a:bodyPr>
          <a:lstStyle/>
          <a:p>
            <a:r>
              <a:rPr lang="en-US" sz="3600" dirty="0"/>
              <a:t>Examples of Common ACM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13690" t="16667" r="39458" b="20833"/>
          <a:stretch>
            <a:fillRect/>
          </a:stretch>
        </p:blipFill>
        <p:spPr bwMode="auto">
          <a:xfrm>
            <a:off x="203200" y="1371600"/>
            <a:ext cx="4673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 l="14861" t="22933" r="40044" b="21875"/>
          <a:stretch>
            <a:fillRect/>
          </a:stretch>
        </p:blipFill>
        <p:spPr bwMode="auto">
          <a:xfrm>
            <a:off x="4734546" y="990600"/>
            <a:ext cx="4323108" cy="2974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 l="13470" t="30208" r="39678" b="26042"/>
          <a:stretch>
            <a:fillRect/>
          </a:stretch>
        </p:blipFill>
        <p:spPr bwMode="auto">
          <a:xfrm>
            <a:off x="359229" y="4648200"/>
            <a:ext cx="3907972" cy="2051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 l="22255" t="41666" r="43192" b="20833"/>
          <a:stretch>
            <a:fillRect/>
          </a:stretch>
        </p:blipFill>
        <p:spPr bwMode="auto">
          <a:xfrm>
            <a:off x="4876800" y="4158574"/>
            <a:ext cx="3962400" cy="2417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259379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 cstate="print"/>
          <a:srcRect l="28331" t="38542" r="28917" b="30208"/>
          <a:stretch>
            <a:fillRect/>
          </a:stretch>
        </p:blipFill>
        <p:spPr bwMode="auto">
          <a:xfrm rot="5400000">
            <a:off x="2328798" y="2776602"/>
            <a:ext cx="5029200" cy="2066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3" cstate="print"/>
          <a:srcRect l="14056" t="30208" r="39678" b="9375"/>
          <a:stretch>
            <a:fillRect/>
          </a:stretch>
        </p:blipFill>
        <p:spPr bwMode="auto">
          <a:xfrm>
            <a:off x="6019800" y="914400"/>
            <a:ext cx="3039794" cy="223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2957"/>
            <a:ext cx="7772400" cy="841443"/>
          </a:xfrm>
        </p:spPr>
        <p:txBody>
          <a:bodyPr>
            <a:normAutofit/>
          </a:bodyPr>
          <a:lstStyle/>
          <a:p>
            <a:r>
              <a:rPr lang="en-US" sz="3600" dirty="0"/>
              <a:t>Examples of Common ACM</a:t>
            </a: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4" cstate="print"/>
          <a:srcRect l="19546" t="19792" r="47072" b="9375"/>
          <a:stretch>
            <a:fillRect/>
          </a:stretch>
        </p:blipFill>
        <p:spPr bwMode="auto">
          <a:xfrm>
            <a:off x="201349" y="2266752"/>
            <a:ext cx="3380052" cy="4032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5" cstate="print"/>
          <a:srcRect l="20132" t="25000" r="48829" b="10417"/>
          <a:stretch>
            <a:fillRect/>
          </a:stretch>
        </p:blipFill>
        <p:spPr bwMode="auto">
          <a:xfrm>
            <a:off x="6157822" y="3276600"/>
            <a:ext cx="2866104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147155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 cstate="print"/>
          <a:srcRect l="40044" t="36458" r="40044" b="28125"/>
          <a:stretch>
            <a:fillRect/>
          </a:stretch>
        </p:blipFill>
        <p:spPr bwMode="auto">
          <a:xfrm>
            <a:off x="685800" y="3810000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762000"/>
          </a:xfrm>
        </p:spPr>
        <p:txBody>
          <a:bodyPr>
            <a:normAutofit/>
          </a:bodyPr>
          <a:lstStyle/>
          <a:p>
            <a:r>
              <a:rPr lang="en-US" sz="3600" dirty="0"/>
              <a:t>Examples of Common ACM</a:t>
            </a:r>
          </a:p>
        </p:txBody>
      </p:sp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3" cstate="print"/>
          <a:srcRect l="14641" t="31250" r="39678" b="8333"/>
          <a:stretch>
            <a:fillRect/>
          </a:stretch>
        </p:blipFill>
        <p:spPr bwMode="auto">
          <a:xfrm>
            <a:off x="4191000" y="2590800"/>
            <a:ext cx="471389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l="14395" t="31024" r="39881" b="9337"/>
          <a:stretch>
            <a:fillRect/>
          </a:stretch>
        </p:blipFill>
        <p:spPr bwMode="auto">
          <a:xfrm>
            <a:off x="228600" y="990600"/>
            <a:ext cx="3657600" cy="2682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12759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2034"/>
          </a:xfrm>
        </p:spPr>
        <p:txBody>
          <a:bodyPr>
            <a:normAutofit lnSpcReduction="10000"/>
          </a:bodyPr>
          <a:lstStyle/>
          <a:p>
            <a:r>
              <a:rPr lang="en-US" sz="4000" dirty="0"/>
              <a:t>The law in summary</a:t>
            </a:r>
          </a:p>
          <a:p>
            <a:r>
              <a:rPr lang="en-US" sz="4000" dirty="0"/>
              <a:t>What is asbestos?</a:t>
            </a:r>
          </a:p>
          <a:p>
            <a:r>
              <a:rPr lang="en-US" sz="4000" dirty="0"/>
              <a:t>Why is asbestos harmful?</a:t>
            </a:r>
          </a:p>
          <a:p>
            <a:r>
              <a:rPr lang="en-US" sz="4000" dirty="0"/>
              <a:t>Where is it commonly found?</a:t>
            </a:r>
          </a:p>
          <a:p>
            <a:r>
              <a:rPr lang="en-US" sz="4000" dirty="0"/>
              <a:t>What does the law tell us?</a:t>
            </a:r>
          </a:p>
          <a:p>
            <a:r>
              <a:rPr lang="en-US" sz="4000" dirty="0"/>
              <a:t>What precautions should I take?</a:t>
            </a:r>
          </a:p>
          <a:p>
            <a:r>
              <a:rPr lang="en-US" sz="4000" dirty="0"/>
              <a:t>What else should I know?</a:t>
            </a:r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4725034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685800"/>
          </a:xfrm>
        </p:spPr>
        <p:txBody>
          <a:bodyPr>
            <a:normAutofit/>
          </a:bodyPr>
          <a:lstStyle/>
          <a:p>
            <a:r>
              <a:rPr lang="en-US" sz="3600" dirty="0"/>
              <a:t>Examples of Common ACM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 l="14056" t="20833" r="39678" b="16667"/>
          <a:stretch>
            <a:fillRect/>
          </a:stretch>
        </p:blipFill>
        <p:spPr bwMode="auto">
          <a:xfrm>
            <a:off x="381000" y="1447800"/>
            <a:ext cx="7943652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337079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0"/>
            <a:ext cx="7772400" cy="838200"/>
          </a:xfrm>
        </p:spPr>
        <p:txBody>
          <a:bodyPr>
            <a:normAutofit/>
          </a:bodyPr>
          <a:lstStyle/>
          <a:p>
            <a:r>
              <a:rPr lang="en-US" sz="3600" dirty="0"/>
              <a:t>Examples of Common ACM</a:t>
            </a:r>
          </a:p>
        </p:txBody>
      </p:sp>
      <p:pic>
        <p:nvPicPr>
          <p:cNvPr id="30722" name="Picture 2" descr="http://www.djangostudios.com/images/portfolio/logo_raybestos.gif"/>
          <p:cNvPicPr>
            <a:picLocks noChangeAspect="1" noChangeArrowheads="1"/>
          </p:cNvPicPr>
          <p:nvPr/>
        </p:nvPicPr>
        <p:blipFill>
          <a:blip r:embed="rId3" cstate="print"/>
          <a:srcRect l="9638" t="32900" r="9639" b="32468"/>
          <a:stretch>
            <a:fillRect/>
          </a:stretch>
        </p:blipFill>
        <p:spPr bwMode="auto">
          <a:xfrm>
            <a:off x="2213043" y="990600"/>
            <a:ext cx="4724400" cy="1410269"/>
          </a:xfrm>
          <a:prstGeom prst="rect">
            <a:avLst/>
          </a:prstGeom>
          <a:noFill/>
        </p:spPr>
      </p:pic>
      <p:pic>
        <p:nvPicPr>
          <p:cNvPr id="30724" name="Picture 4" descr="http://www.scooterhelp.com/genmaintain/lam.brakes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2743200"/>
            <a:ext cx="4000499" cy="3200400"/>
          </a:xfrm>
          <a:prstGeom prst="rect">
            <a:avLst/>
          </a:prstGeom>
          <a:noFill/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5" cstate="print"/>
          <a:srcRect l="14056" t="25000" r="39678" b="13542"/>
          <a:stretch>
            <a:fillRect/>
          </a:stretch>
        </p:blipFill>
        <p:spPr bwMode="auto">
          <a:xfrm>
            <a:off x="76200" y="2887495"/>
            <a:ext cx="4648200" cy="3471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681109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/>
              <a:t>What does the law tell us?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Autofit/>
          </a:bodyPr>
          <a:lstStyle/>
          <a:p>
            <a:r>
              <a:rPr lang="en-US" sz="3600" b="1" dirty="0"/>
              <a:t>Asbestos Hazard Emergency Response Act (AHERA) applies to K-12 schools</a:t>
            </a:r>
          </a:p>
          <a:p>
            <a:r>
              <a:rPr lang="en-US" sz="3600" b="1" dirty="0"/>
              <a:t>Inspection required every 3 years if present</a:t>
            </a:r>
          </a:p>
          <a:p>
            <a:r>
              <a:rPr lang="en-US" sz="3600" b="1" dirty="0"/>
              <a:t>Federal law: Testing can only be done by AHERA-accredited Building Inspector</a:t>
            </a:r>
          </a:p>
          <a:p>
            <a:pPr marL="109728" indent="0">
              <a:buNone/>
            </a:pPr>
            <a:endParaRPr lang="en-US" sz="3600" b="1" dirty="0"/>
          </a:p>
          <a:p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2526383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/>
              <a:t>What does the law tell us?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sz="3600" b="1" dirty="0"/>
              <a:t>You must have written policies </a:t>
            </a:r>
          </a:p>
          <a:p>
            <a:r>
              <a:rPr lang="en-US" sz="3600" b="1" dirty="0">
                <a:solidFill>
                  <a:srgbClr val="FF0000"/>
                </a:solidFill>
              </a:rPr>
              <a:t>“Designated Person”</a:t>
            </a:r>
          </a:p>
          <a:p>
            <a:r>
              <a:rPr lang="en-US" sz="3600" b="1" dirty="0"/>
              <a:t>2 hour or 16 hour training required (M&amp;O)</a:t>
            </a:r>
          </a:p>
          <a:p>
            <a:r>
              <a:rPr lang="en-US" sz="3600" b="1" dirty="0"/>
              <a:t>If removing over 100 square feet must be certified by CALOSHA</a:t>
            </a:r>
          </a:p>
          <a:p>
            <a:endParaRPr lang="en-US" b="1" dirty="0"/>
          </a:p>
          <a:p>
            <a:endParaRPr lang="en-US" b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/>
              <a:t>What precautions should I take?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5334000" cy="4525963"/>
          </a:xfrm>
        </p:spPr>
        <p:txBody>
          <a:bodyPr>
            <a:normAutofit lnSpcReduction="10000"/>
          </a:bodyPr>
          <a:lstStyle/>
          <a:p>
            <a:r>
              <a:rPr lang="en-US" sz="3200" dirty="0"/>
              <a:t>Get training</a:t>
            </a:r>
          </a:p>
          <a:p>
            <a:r>
              <a:rPr lang="en-US" sz="3200" dirty="0"/>
              <a:t>Control future exposure</a:t>
            </a:r>
          </a:p>
          <a:p>
            <a:r>
              <a:rPr lang="en-US" sz="3200" dirty="0"/>
              <a:t>Wet suspect materials prior to disturbing</a:t>
            </a:r>
          </a:p>
          <a:p>
            <a:r>
              <a:rPr lang="en-US" sz="3200" dirty="0"/>
              <a:t>Properly wear correct respirator</a:t>
            </a:r>
          </a:p>
          <a:p>
            <a:endParaRPr lang="en-US" sz="3200" dirty="0"/>
          </a:p>
          <a:p>
            <a:r>
              <a:rPr lang="en-US" sz="3200" b="1" dirty="0"/>
              <a:t>Manage in place </a:t>
            </a:r>
            <a:r>
              <a:rPr lang="en-US" sz="3200" b="1" u="sng" dirty="0"/>
              <a:t>OR</a:t>
            </a:r>
            <a:r>
              <a:rPr lang="en-US" sz="3200" b="1" dirty="0"/>
              <a:t> remove asbestos</a:t>
            </a:r>
          </a:p>
          <a:p>
            <a:endParaRPr lang="en-US" sz="3200" dirty="0"/>
          </a:p>
        </p:txBody>
      </p:sp>
      <p:pic>
        <p:nvPicPr>
          <p:cNvPr id="6146" name="Picture 2" descr="http://upload.wikimedia.org/wikipedia/commons/0/0d/Asbestos-warn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752600"/>
            <a:ext cx="3200400" cy="4267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8256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/>
              <a:t>What else should I know?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After 1985 ABM uncommon</a:t>
            </a:r>
          </a:p>
          <a:p>
            <a:r>
              <a:rPr lang="en-US" sz="4000" dirty="0"/>
              <a:t>Latency period is 10-40 years</a:t>
            </a:r>
          </a:p>
          <a:p>
            <a:r>
              <a:rPr lang="en-US" sz="4000" dirty="0"/>
              <a:t>Most asbestos disease from long-term, heavy exposure</a:t>
            </a:r>
          </a:p>
          <a:p>
            <a:r>
              <a:rPr lang="en-US" sz="4000" dirty="0"/>
              <a:t>Silica (dry ceramic dust) and other contaminants harmful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1105310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000" dirty="0"/>
              <a:t>What is asbestos?</a:t>
            </a:r>
          </a:p>
          <a:p>
            <a:r>
              <a:rPr lang="en-US" sz="4000" dirty="0"/>
              <a:t>Why is asbestos harmful?</a:t>
            </a:r>
          </a:p>
          <a:p>
            <a:r>
              <a:rPr lang="en-US" sz="4000" dirty="0"/>
              <a:t>Where is it commonly found?</a:t>
            </a:r>
          </a:p>
          <a:p>
            <a:r>
              <a:rPr lang="en-US" sz="4000" dirty="0"/>
              <a:t>What does the law tell us?</a:t>
            </a:r>
          </a:p>
          <a:p>
            <a:r>
              <a:rPr lang="en-US" sz="4000" dirty="0"/>
              <a:t>What precautions should I take?</a:t>
            </a:r>
          </a:p>
          <a:p>
            <a:r>
              <a:rPr lang="en-US" sz="4000" dirty="0"/>
              <a:t>What else should I know?</a:t>
            </a:r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00463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4478AE1-1D53-4DFA-B1DB-CD4CAB3066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Testing</a:t>
            </a:r>
          </a:p>
          <a:p>
            <a:r>
              <a:rPr lang="en-US" sz="4800" dirty="0"/>
              <a:t>Abatement</a:t>
            </a:r>
          </a:p>
          <a:p>
            <a:r>
              <a:rPr lang="en-US" sz="4800" dirty="0"/>
              <a:t>Re-testing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9F7FF45-6703-46F6-918B-6FE29F11B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Law in Summary</a:t>
            </a:r>
          </a:p>
        </p:txBody>
      </p:sp>
    </p:spTree>
    <p:extLst>
      <p:ext uri="{BB962C8B-B14F-4D97-AF65-F5344CB8AC3E}">
        <p14:creationId xmlns:p14="http://schemas.microsoft.com/office/powerpoint/2010/main" val="1571442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4478AE1-1D53-4DFA-B1DB-CD4CAB3066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843272"/>
          </a:xfrm>
        </p:spPr>
        <p:txBody>
          <a:bodyPr>
            <a:normAutofit lnSpcReduction="1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3600" b="0" i="0" dirty="0">
                <a:solidFill>
                  <a:srgbClr val="0D2836"/>
                </a:solidFill>
                <a:effectLst/>
                <a:latin typeface="Overpass"/>
              </a:rPr>
              <a:t>A reputable and licensed company must be hired to perform testing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3600" b="0" i="0" dirty="0">
                <a:solidFill>
                  <a:srgbClr val="0D2836"/>
                </a:solidFill>
                <a:effectLst/>
                <a:latin typeface="Overpass"/>
              </a:rPr>
              <a:t>Air samples and surface samples are obtained and tested in a lab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3600" b="0" i="0" dirty="0">
                <a:solidFill>
                  <a:srgbClr val="0D2836"/>
                </a:solidFill>
                <a:effectLst/>
                <a:latin typeface="Overpass"/>
              </a:rPr>
              <a:t>Surfaces vary: floor and ceiling tiles, wallboard, concrete and composite pipes, </a:t>
            </a:r>
            <a:r>
              <a:rPr lang="en-US" sz="3600" b="0" i="0" dirty="0" err="1">
                <a:solidFill>
                  <a:srgbClr val="0D2836"/>
                </a:solidFill>
                <a:effectLst/>
                <a:latin typeface="Overpass"/>
              </a:rPr>
              <a:t>etc</a:t>
            </a:r>
            <a:endParaRPr lang="en-US" sz="3600" b="0" i="0" dirty="0">
              <a:solidFill>
                <a:srgbClr val="0D2836"/>
              </a:solidFill>
              <a:effectLst/>
              <a:latin typeface="Overpass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3600" b="0" i="0" dirty="0">
                <a:solidFill>
                  <a:srgbClr val="0D2836"/>
                </a:solidFill>
                <a:effectLst/>
                <a:latin typeface="Overpass"/>
              </a:rPr>
              <a:t>If asbestos is found, abatement must take place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9F7FF45-6703-46F6-918B-6FE29F11B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</a:t>
            </a:r>
          </a:p>
        </p:txBody>
      </p:sp>
    </p:spTree>
    <p:extLst>
      <p:ext uri="{BB962C8B-B14F-4D97-AF65-F5344CB8AC3E}">
        <p14:creationId xmlns:p14="http://schemas.microsoft.com/office/powerpoint/2010/main" val="2280070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4478AE1-1D53-4DFA-B1DB-CD4CAB3066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3600" b="0" i="0" dirty="0">
                <a:solidFill>
                  <a:srgbClr val="0D2836"/>
                </a:solidFill>
                <a:effectLst/>
                <a:latin typeface="Overpass"/>
              </a:rPr>
              <a:t>Only registered and licensed asbestos abatement companies are permitted to perform abatement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3600" b="0" i="0" dirty="0">
                <a:solidFill>
                  <a:srgbClr val="0D2836"/>
                </a:solidFill>
                <a:effectLst/>
                <a:latin typeface="Overpass"/>
              </a:rPr>
              <a:t>Workers must wear protective gear and have respirators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3600" b="0" i="0" dirty="0">
                <a:solidFill>
                  <a:srgbClr val="0D2836"/>
                </a:solidFill>
                <a:effectLst/>
                <a:latin typeface="Overpass"/>
              </a:rPr>
              <a:t>An area to change clothing/equipment must be established to prevent containment to the outside area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3600" b="0" i="0" dirty="0">
                <a:solidFill>
                  <a:srgbClr val="0D2836"/>
                </a:solidFill>
                <a:effectLst/>
                <a:latin typeface="Overpass"/>
              </a:rPr>
              <a:t>Areas must be cordoned off with signs posted as to the danger of asbestos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3600" b="0" i="0" dirty="0">
                <a:solidFill>
                  <a:srgbClr val="0D2836"/>
                </a:solidFill>
                <a:effectLst/>
                <a:latin typeface="Overpass"/>
              </a:rPr>
              <a:t>Abatement areas must be properly ventilated with maintained negative pressure on protective plastic tenting containing the area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9F7FF45-6703-46F6-918B-6FE29F11B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Abatement </a:t>
            </a:r>
            <a:r>
              <a:rPr lang="en-US" sz="2000" dirty="0"/>
              <a:t>(1 of 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42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4478AE1-1D53-4DFA-B1DB-CD4CAB3066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3600" b="0" i="0" dirty="0">
                <a:solidFill>
                  <a:srgbClr val="0D2836"/>
                </a:solidFill>
                <a:effectLst/>
                <a:latin typeface="Overpass"/>
              </a:rPr>
              <a:t>Waste materials must be double-bagged and tied in marked color-coded plastic bags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3600" b="0" i="0" dirty="0">
                <a:solidFill>
                  <a:srgbClr val="0D2836"/>
                </a:solidFill>
                <a:effectLst/>
                <a:latin typeface="Overpass"/>
              </a:rPr>
              <a:t>Waste materials must be taken to an approved waste materials site for disposal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3600" b="0" i="0" dirty="0">
                <a:solidFill>
                  <a:srgbClr val="0D2836"/>
                </a:solidFill>
                <a:effectLst/>
                <a:latin typeface="Overpass"/>
              </a:rPr>
              <a:t>Contaminated clothing must be treated as hazardous materials and disposed of properly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3600" b="0" i="0" dirty="0">
                <a:solidFill>
                  <a:srgbClr val="0D2836"/>
                </a:solidFill>
                <a:effectLst/>
                <a:latin typeface="Overpass"/>
              </a:rPr>
              <a:t>Non-friable materials must be properly contained and indicated if removal is not necessary or possible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9F7FF45-6703-46F6-918B-6FE29F11B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Abatement </a:t>
            </a:r>
            <a:r>
              <a:rPr lang="en-US" sz="2000" dirty="0"/>
              <a:t>(2 of 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467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4478AE1-1D53-4DFA-B1DB-CD4CAB3066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3600" b="0" i="0" dirty="0">
                <a:solidFill>
                  <a:srgbClr val="0D2836"/>
                </a:solidFill>
                <a:effectLst/>
                <a:latin typeface="Overpass"/>
              </a:rPr>
              <a:t>After abatement a process of testing is also required.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3600" b="0" i="0" dirty="0">
                <a:solidFill>
                  <a:srgbClr val="0D2836"/>
                </a:solidFill>
                <a:effectLst/>
                <a:latin typeface="Overpass"/>
              </a:rPr>
              <a:t>Inspection passes if area is determined to be successfully abated and free of friable particulates.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9F7FF45-6703-46F6-918B-6FE29F11B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Re-Testing</a:t>
            </a:r>
          </a:p>
        </p:txBody>
      </p:sp>
    </p:spTree>
    <p:extLst>
      <p:ext uri="{BB962C8B-B14F-4D97-AF65-F5344CB8AC3E}">
        <p14:creationId xmlns:p14="http://schemas.microsoft.com/office/powerpoint/2010/main" val="1222576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upload.wikimedia.org/wikipedia/commons/c/c7/Anthophyllite_asbestos_SE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" y="-2895602"/>
            <a:ext cx="9753600" cy="975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4572000" cy="1143000"/>
          </a:xfrm>
          <a:solidFill>
            <a:schemeClr val="tx1"/>
          </a:solidFill>
        </p:spPr>
        <p:txBody>
          <a:bodyPr>
            <a:noAutofit/>
          </a:bodyPr>
          <a:lstStyle/>
          <a:p>
            <a:r>
              <a:rPr lang="en-US" sz="4000" dirty="0">
                <a:solidFill>
                  <a:srgbClr val="FFC000"/>
                </a:solidFill>
              </a:rPr>
              <a:t>What is asbestos?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609600" y="3375991"/>
            <a:ext cx="8305800" cy="2590800"/>
          </a:xfrm>
          <a:prstGeom prst="rect">
            <a:avLst/>
          </a:prstGeom>
          <a:solidFill>
            <a:schemeClr val="tx1"/>
          </a:solidFill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4000" dirty="0">
                <a:solidFill>
                  <a:srgbClr val="FFC000"/>
                </a:solidFill>
              </a:rPr>
              <a:t>Asbestos is a commercial term for certain minerals</a:t>
            </a:r>
          </a:p>
          <a:p>
            <a:pPr lvl="1"/>
            <a:r>
              <a:rPr lang="en-US" sz="3600" dirty="0">
                <a:solidFill>
                  <a:srgbClr val="FFC000"/>
                </a:solidFill>
              </a:rPr>
              <a:t>Serpentines</a:t>
            </a:r>
          </a:p>
          <a:p>
            <a:pPr lvl="1"/>
            <a:r>
              <a:rPr lang="en-US" sz="3600" dirty="0">
                <a:solidFill>
                  <a:srgbClr val="FFC000"/>
                </a:solidFill>
              </a:rPr>
              <a:t>Amphiboles </a:t>
            </a:r>
          </a:p>
        </p:txBody>
      </p:sp>
      <p:pic>
        <p:nvPicPr>
          <p:cNvPr id="5124" name="Picture 4" descr="http://www.blackpool.gov.uk/Images/Waste-and-recycling/asbestos-fibrous-chrysotil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672673"/>
            <a:ext cx="4762500" cy="425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2328671"/>
          </a:xfrm>
        </p:spPr>
        <p:txBody>
          <a:bodyPr>
            <a:noAutofit/>
          </a:bodyPr>
          <a:lstStyle/>
          <a:p>
            <a:r>
              <a:rPr lang="en-US" sz="4400" b="1" dirty="0"/>
              <a:t>Asbestosis</a:t>
            </a:r>
          </a:p>
          <a:p>
            <a:pPr lvl="1"/>
            <a:r>
              <a:rPr lang="en-US" sz="4000" dirty="0"/>
              <a:t>Lung scarring</a:t>
            </a:r>
          </a:p>
          <a:p>
            <a:pPr lvl="1"/>
            <a:r>
              <a:rPr lang="en-US" sz="4000" dirty="0"/>
              <a:t>Emphysema</a:t>
            </a:r>
          </a:p>
          <a:p>
            <a:r>
              <a:rPr lang="en-US" sz="4400" b="1" dirty="0"/>
              <a:t>Lung Cancer</a:t>
            </a:r>
          </a:p>
          <a:p>
            <a:pPr lvl="1"/>
            <a:r>
              <a:rPr lang="en-US" sz="4000" dirty="0"/>
              <a:t>13-23x higher if you smoke</a:t>
            </a:r>
          </a:p>
          <a:p>
            <a:r>
              <a:rPr lang="en-US" sz="4400" b="1" dirty="0"/>
              <a:t>Mesothelioma</a:t>
            </a:r>
          </a:p>
          <a:p>
            <a:pPr lvl="1"/>
            <a:r>
              <a:rPr lang="en-US" sz="4000" dirty="0"/>
              <a:t>No safe exposure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Why is Asbestos Harmful?</a:t>
            </a:r>
          </a:p>
        </p:txBody>
      </p:sp>
      <p:sp>
        <p:nvSpPr>
          <p:cNvPr id="6" name="Rectangle 5"/>
          <p:cNvSpPr/>
          <p:nvPr/>
        </p:nvSpPr>
        <p:spPr>
          <a:xfrm rot="1208048">
            <a:off x="5112557" y="2019976"/>
            <a:ext cx="347901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6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“Friable”</a:t>
            </a:r>
          </a:p>
        </p:txBody>
      </p:sp>
      <p:pic>
        <p:nvPicPr>
          <p:cNvPr id="1029" name="Picture 5" descr="C:\Users\kwalling\AppData\Local\Microsoft\Windows\Temporary Internet Files\Content.IE5\CJ9FKNLB\MC90029321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4098">
            <a:off x="5770917" y="2744907"/>
            <a:ext cx="1367516" cy="1352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1997</TotalTime>
  <Words>696</Words>
  <Application>Microsoft Office PowerPoint</Application>
  <PresentationFormat>On-screen Show (4:3)</PresentationFormat>
  <Paragraphs>121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Arial</vt:lpstr>
      <vt:lpstr>Calibri</vt:lpstr>
      <vt:lpstr>Lucida Sans Unicode</vt:lpstr>
      <vt:lpstr>Overpass</vt:lpstr>
      <vt:lpstr>Verdana</vt:lpstr>
      <vt:lpstr>Wingdings 2</vt:lpstr>
      <vt:lpstr>Wingdings 3</vt:lpstr>
      <vt:lpstr>Concourse</vt:lpstr>
      <vt:lpstr>Asbestos Awareness</vt:lpstr>
      <vt:lpstr>Agenda</vt:lpstr>
      <vt:lpstr>The Law in Summary</vt:lpstr>
      <vt:lpstr>Testing</vt:lpstr>
      <vt:lpstr>Abatement (1 of 2)</vt:lpstr>
      <vt:lpstr>Abatement (2 of 2)</vt:lpstr>
      <vt:lpstr>Re-Testing</vt:lpstr>
      <vt:lpstr>What is asbestos?</vt:lpstr>
      <vt:lpstr>Why is Asbestos Harmful?</vt:lpstr>
      <vt:lpstr>Mechanism of Asbestos Related Disease</vt:lpstr>
      <vt:lpstr>Asbestosis</vt:lpstr>
      <vt:lpstr>Where is it commonly found?</vt:lpstr>
      <vt:lpstr>Where is it commonly found?</vt:lpstr>
      <vt:lpstr>Examples of Common ACM</vt:lpstr>
      <vt:lpstr>Transite Pipe</vt:lpstr>
      <vt:lpstr>Examples of Transite Materials</vt:lpstr>
      <vt:lpstr>Examples of Common ACM</vt:lpstr>
      <vt:lpstr>Examples of Common ACM</vt:lpstr>
      <vt:lpstr>Examples of Common ACM</vt:lpstr>
      <vt:lpstr>Examples of Common ACM</vt:lpstr>
      <vt:lpstr>Examples of Common ACM</vt:lpstr>
      <vt:lpstr>What does the law tell us?</vt:lpstr>
      <vt:lpstr>What does the law tell us?</vt:lpstr>
      <vt:lpstr>What precautions should I take?</vt:lpstr>
      <vt:lpstr>What else should I know?</vt:lpstr>
      <vt:lpstr>Review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Globally Harmonized System</dc:title>
  <dc:creator>ljt</dc:creator>
  <cp:lastModifiedBy>Kurt Walling</cp:lastModifiedBy>
  <cp:revision>111</cp:revision>
  <dcterms:created xsi:type="dcterms:W3CDTF">2013-03-04T18:45:51Z</dcterms:created>
  <dcterms:modified xsi:type="dcterms:W3CDTF">2021-05-18T14:49:05Z</dcterms:modified>
</cp:coreProperties>
</file>